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61" r:id="rId2"/>
    <p:sldId id="348" r:id="rId3"/>
    <p:sldId id="364" r:id="rId4"/>
    <p:sldId id="365" r:id="rId5"/>
    <p:sldId id="310" r:id="rId6"/>
    <p:sldId id="281" r:id="rId7"/>
    <p:sldId id="317" r:id="rId8"/>
    <p:sldId id="325" r:id="rId9"/>
    <p:sldId id="349" r:id="rId10"/>
    <p:sldId id="312" r:id="rId11"/>
    <p:sldId id="324" r:id="rId12"/>
    <p:sldId id="287" r:id="rId13"/>
    <p:sldId id="289" r:id="rId14"/>
    <p:sldId id="290" r:id="rId15"/>
    <p:sldId id="296" r:id="rId16"/>
    <p:sldId id="292" r:id="rId17"/>
    <p:sldId id="294" r:id="rId18"/>
    <p:sldId id="354" r:id="rId19"/>
    <p:sldId id="350" r:id="rId20"/>
    <p:sldId id="359" r:id="rId21"/>
    <p:sldId id="351" r:id="rId22"/>
    <p:sldId id="360" r:id="rId23"/>
    <p:sldId id="352" r:id="rId24"/>
    <p:sldId id="361" r:id="rId25"/>
    <p:sldId id="353" r:id="rId26"/>
    <p:sldId id="362" r:id="rId27"/>
    <p:sldId id="355" r:id="rId28"/>
    <p:sldId id="35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32" autoAdjust="0"/>
  </p:normalViewPr>
  <p:slideViewPr>
    <p:cSldViewPr>
      <p:cViewPr>
        <p:scale>
          <a:sx n="110" d="100"/>
          <a:sy n="110" d="100"/>
        </p:scale>
        <p:origin x="-1206"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430CC7-8C13-4D51-BC46-B95A4AC4A04B}" type="datetimeFigureOut">
              <a:rPr lang="en-US" smtClean="0"/>
              <a:pPr/>
              <a:t>5/6/2013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D645B7-0B3A-4239-8069-075A43B72B6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FC0834-AAF5-415B-8B91-4ECEBE5D9C02}"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BAU case, the ROW</a:t>
            </a:r>
            <a:r>
              <a:rPr lang="en-US" baseline="0" dirty="0" smtClean="0"/>
              <a:t> population is expected to continue growing and becoming more affluent thus eating more and more meat-especially beef…</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HF scenario has land moving to cropland from pasture and then from available land (i.e., forest and grassland). Relative to the BAU scenario, to meet growing demand for food products cropland increases by about 10% globally by the end of the simulation. US cropland expansion to meet rising food requirements occurs mostly at the expense of available land but also some pastureland. In the ROW, cropland expansion occurs exclusively on available land. Pasture land in the ROW increases in the HF scenario to help supply higher meat requirements.</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HF scenario has land moving to cropland from pasture and then from available land (i.e., forest and grassland). Relative to the BAU scenario, to meet growing demand for food products cropland increases by about 10% globally by the end of the simulation. US cropland expansion to meet rising food requirements occurs mostly at the expense of available land but also some pastureland. In the ROW, cropland expansion occurs exclusively on available land. Pasture land in the ROW increases in the HF scenario to help supply higher meat requirements.</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the HB scenario, cropland is expanded more significantly to meet the high demand for biofuels than in the HF scenario, but with different tradeoffs. To meet the high biofuel requirements about 700 million ha of land are required globally. Relative to the BAU scenario, US cropland area grows by about 50% and the ROW cropland grows by about 25% by the end of the simulation. US cropland expansion to meet biofuel requirements is met almost exclusively by pastureland area being pulled into cropland production with some available land pulled into pasture and cropland. The available land pulled into pasture or cropland in the HF and HB scenario are very similar. These trends continue for the ROW such that as compared to the HF scenario much less available land is actually used.</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the HB scenario, cropland is expanded more significantly to meet the high demand for biofuels than in the HF scenario, but with different tradeoffs. To meet the high biofuel requirements about 700 million ha of land are required globally. Relative to the BAU scenario, US cropland area grows by about 50% and the ROW cropland grows by about 25% by the end of the simulation. US cropland expansion to meet biofuel requirements is met almost exclusively by pastureland area being pulled into cropland production with some available land pulled into pasture and cropland. The available land pulled into pasture or cropland in the HF and HB scenario are very similar. These trends continue for the ROW such that as compared to the HF scenario much less available land is actually used.</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Even though pasture land increased in the high food demand scenario it decreased in the HF and HFB scenario. These results highlight an underlying dynamic occurring to some extent across all scenarios of the model. In later years at various times there are meat production shortfalls, in particular for high land intensity commodities (e.g., beef), but because biofuel us of land was given priority shortfalls were highest in these scenarios. Despite higher food demands in the HFB scenario, pasture land growth is much lower than in the HF scenario because of greater supply shortfalls due priority allocation to biofuels. In practical terms such a shortfall could be avoided through various means such as de-prioritizing biofuels, switching to lower land use meat use, and other alternative scenarios we have not examined here. It should be noted that this meat shortfall does not imply a caloric shortfall. Demands for other commodities such as cereals are being met at most points in time in other scenarios. The exception is in the ROW HFB scenario between about 2010-2030 where there are the most rapid shifts in land use and commodities demanded.</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Even though pasture land increased in the high food demand scenario it decreased in the HF and HFB scenario. These results highlight an underlying dynamic occurring to some extent across all scenarios of the model. In later years at various times there are meat production shortfalls, in particular for high land intensity commodities (e.g., beef), but because biofuel us of land was given priority shortfalls were highest in these scenarios. Despite higher food demands in the HFB scenario, pasture land growth is much lower than in the HF scenario because of greater supply shortfalls due priority allocation to biofuels. In practical terms such a shortfall could be avoided through various means such as de-prioritizing biofuels, switching to lower land use meat use, and other alternative scenarios we have not examined here. It should be noted that this meat shortfall does not imply a caloric shortfall. Demands for other commodities such as cereals are being met at most points in time in other scenarios. The exception is in the ROW HFB scenario between about 2010-2030 where there are the most rapid shifts in land use and commodities demanded.</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FC0834-AAF5-415B-8B91-4ECEBE5D9C02}"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dirty="0" smtClean="0"/>
          </a:p>
        </p:txBody>
      </p:sp>
      <p:sp>
        <p:nvSpPr>
          <p:cNvPr id="4" name="Slide Number Placeholder 3"/>
          <p:cNvSpPr>
            <a:spLocks noGrp="1"/>
          </p:cNvSpPr>
          <p:nvPr>
            <p:ph type="sldNum" sz="quarter" idx="10"/>
          </p:nvPr>
        </p:nvSpPr>
        <p:spPr/>
        <p:txBody>
          <a:bodyPr/>
          <a:lstStyle/>
          <a:p>
            <a:fld id="{75C6CEBA-D032-4E35-8CBC-7F1DFBDAA7CB}"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5C6CEBA-D032-4E35-8CBC-7F1DFBDAA7CB}"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7490" indent="-107490" defTabSz="897301">
              <a:buFont typeface="Arial" pitchFamily="34" charset="0"/>
              <a:buChar char="•"/>
              <a:defRPr/>
            </a:pPr>
            <a:r>
              <a:rPr lang="en-US" dirty="0" smtClean="0">
                <a:latin typeface="Arial" pitchFamily="34" charset="0"/>
                <a:cs typeface="Arial" pitchFamily="34" charset="0"/>
              </a:rPr>
              <a:t>structure and dynamics of global LUC align with key attributes of the SD toolset. One fundamental characteristic of LUC is the movement of land between usage categories (for example, abandonment of crop land) over time. In the SD model, stocks provide a mechanism for capturing the distribution of land in different classes at any point in time, while flows capture the movement of land between classes. A second characteristic of LUC relates to the mechanisms through which imbalances between production and consumption of various products from the land motivate changes in the allocation of lands among different uses. These are information feedback processes. A key feature of the NREL LUC model is its simple yet rich representation of key feedback processes that drive the allocation of land over time.</a:t>
            </a:r>
          </a:p>
          <a:p>
            <a:endParaRPr lang="en-US" dirty="0"/>
          </a:p>
        </p:txBody>
      </p:sp>
      <p:sp>
        <p:nvSpPr>
          <p:cNvPr id="4" name="Slide Number Placeholder 3"/>
          <p:cNvSpPr>
            <a:spLocks noGrp="1"/>
          </p:cNvSpPr>
          <p:nvPr>
            <p:ph type="sldNum" sz="quarter" idx="10"/>
          </p:nvPr>
        </p:nvSpPr>
        <p:spPr/>
        <p:txBody>
          <a:bodyPr/>
          <a:lstStyle/>
          <a:p>
            <a:fld id="{FBFC0834-AAF5-415B-8B91-4ECEBE5D9C02}"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FC0834-AAF5-415B-8B91-4ECEBE5D9C02}" type="slidenum">
              <a:rPr lang="en-US" smtClean="0"/>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7490" indent="-107490" defTabSz="897301">
              <a:buFont typeface="Arial" pitchFamily="34" charset="0"/>
              <a:buChar char="•"/>
              <a:defRPr/>
            </a:pPr>
            <a:r>
              <a:rPr lang="en-US" i="1" dirty="0" smtClean="0">
                <a:latin typeface="Arial" pitchFamily="34" charset="0"/>
                <a:cs typeface="Arial" pitchFamily="34" charset="0"/>
              </a:rPr>
              <a:t>Avoidance of an explicit price mechanism.  </a:t>
            </a:r>
            <a:r>
              <a:rPr lang="en-US" dirty="0" smtClean="0">
                <a:latin typeface="Arial" pitchFamily="34" charset="0"/>
                <a:cs typeface="Arial" pitchFamily="34" charset="0"/>
              </a:rPr>
              <a:t>In market systems, price forms a feedback control mechanism that seeks to equilibrate production and consumption flows while sustaining product inventories at desired levels. Other things equal, when production is less than consumption, prices will increase. Similarly, when safety stocks of product are less than required, prices will tend to rise. The resultant price increases will stimulate production, depress consumption, and thus tend to drive the system toward equilibrium. We have chosen not to explicitly represent prices in the NREL LUC model. Instead, we have focused directly on the feedback mechanisms that equilibrate production, consumption, and inventories. When supply is out of balance with demand, the model uses the imbalance directly to motivate changes in land use, crop land allocation, and imports/exports. This allows us to capture in the model the result of the price control mechanism on the evolution of the system, without introducing the detail and dynamic complexities that come along with provision of a dynamic pricing mechanism for multiple crops and animal products in potentially multiple regions.</a:t>
            </a:r>
          </a:p>
          <a:p>
            <a:endParaRPr lang="en-US" dirty="0"/>
          </a:p>
        </p:txBody>
      </p:sp>
      <p:sp>
        <p:nvSpPr>
          <p:cNvPr id="4" name="Slide Number Placeholder 3"/>
          <p:cNvSpPr>
            <a:spLocks noGrp="1"/>
          </p:cNvSpPr>
          <p:nvPr>
            <p:ph type="sldNum" sz="quarter" idx="10"/>
          </p:nvPr>
        </p:nvSpPr>
        <p:spPr/>
        <p:txBody>
          <a:bodyPr/>
          <a:lstStyle/>
          <a:p>
            <a:fld id="{FBFC0834-AAF5-415B-8B91-4ECEBE5D9C02}"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BFC0834-AAF5-415B-8B91-4ECEBE5D9C02}" type="slidenum">
              <a:rPr lang="en-US" smtClean="0"/>
              <a:pPr/>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BAU case, the ROW</a:t>
            </a:r>
            <a:r>
              <a:rPr lang="en-US" baseline="0" dirty="0" smtClean="0"/>
              <a:t> population is expected to continue growing and becoming more affluent thus eating more and more meat-especially beef…</a:t>
            </a:r>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Ref idx="1001">
        <a:schemeClr val="bg1"/>
      </p:bgRef>
    </p:bg>
    <p:spTree>
      <p:nvGrpSpPr>
        <p:cNvPr id="1" name=""/>
        <p:cNvGrpSpPr/>
        <p:nvPr/>
      </p:nvGrpSpPr>
      <p:grpSpPr>
        <a:xfrm>
          <a:off x="0" y="0"/>
          <a:ext cx="0" cy="0"/>
          <a:chOff x="0" y="0"/>
          <a:chExt cx="0" cy="0"/>
        </a:xfrm>
      </p:grpSpPr>
      <p:pic>
        <p:nvPicPr>
          <p:cNvPr id="7" name="Picture 6" descr="NREL_ppt_banner.png"/>
          <p:cNvPicPr>
            <a:picLocks noChangeAspect="1"/>
          </p:cNvPicPr>
          <p:nvPr userDrawn="1"/>
        </p:nvPicPr>
        <p:blipFill>
          <a:blip r:embed="rId2" cstate="print"/>
          <a:stretch>
            <a:fillRect/>
          </a:stretch>
        </p:blipFill>
        <p:spPr>
          <a:xfrm>
            <a:off x="0" y="2588490"/>
            <a:ext cx="9144000" cy="764310"/>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descr="NREL Logo2010white.eps"/>
          <p:cNvPicPr>
            <a:picLocks noChangeAspect="1"/>
          </p:cNvPicPr>
          <p:nvPr userDrawn="1"/>
        </p:nvPicPr>
        <p:blipFill>
          <a:blip r:embed="rId3" cstate="print"/>
          <a:stretch>
            <a:fillRect/>
          </a:stretch>
        </p:blipFill>
        <p:spPr>
          <a:xfrm>
            <a:off x="228600" y="304800"/>
            <a:ext cx="1600200" cy="421106"/>
          </a:xfrm>
          <a:prstGeom prst="rect">
            <a:avLst/>
          </a:prstGeom>
        </p:spPr>
      </p:pic>
      <p:sp>
        <p:nvSpPr>
          <p:cNvPr id="24" name="TextBox 23"/>
          <p:cNvSpPr txBox="1"/>
          <p:nvPr userDrawn="1"/>
        </p:nvSpPr>
        <p:spPr>
          <a:xfrm>
            <a:off x="304800" y="6553200"/>
            <a:ext cx="9144000" cy="246221"/>
          </a:xfrm>
          <a:prstGeom prst="rect">
            <a:avLst/>
          </a:prstGeom>
          <a:noFill/>
        </p:spPr>
        <p:txBody>
          <a:bodyPr wrap="square" rtlCol="0">
            <a:spAutoFit/>
          </a:bodyPr>
          <a:lstStyle/>
          <a:p>
            <a:r>
              <a:rPr lang="en-US" sz="1000" dirty="0" smtClean="0"/>
              <a:t>NREL is a national laboratory of the U.S. Department of Energy, Office of Energy Efficiency and Renewable Energy, operated</a:t>
            </a:r>
            <a:r>
              <a:rPr lang="en-US" sz="1000" baseline="0" dirty="0" smtClean="0"/>
              <a:t> by the Alliance for Sustainable Energy, LLC.</a:t>
            </a:r>
            <a:endParaRPr lang="en-US" sz="1000" dirty="0"/>
          </a:p>
        </p:txBody>
      </p:sp>
      <p:sp>
        <p:nvSpPr>
          <p:cNvPr id="9" name="Text Placeholder 8"/>
          <p:cNvSpPr>
            <a:spLocks noGrp="1"/>
          </p:cNvSpPr>
          <p:nvPr>
            <p:ph type="body" sz="quarter" idx="10" hasCustomPrompt="1"/>
          </p:nvPr>
        </p:nvSpPr>
        <p:spPr>
          <a:xfrm>
            <a:off x="2743200" y="1600200"/>
            <a:ext cx="6248400" cy="762000"/>
          </a:xfrm>
        </p:spPr>
        <p:txBody>
          <a:bodyPr>
            <a:noAutofit/>
          </a:bodyPr>
          <a:lstStyle>
            <a:lvl1pPr>
              <a:buNone/>
              <a:defRPr sz="4000"/>
            </a:lvl1pPr>
          </a:lstStyle>
          <a:p>
            <a:pPr lvl="0"/>
            <a:r>
              <a:rPr lang="en-US" dirty="0" smtClean="0"/>
              <a:t>Click to edit Master title Style</a:t>
            </a:r>
          </a:p>
        </p:txBody>
      </p:sp>
      <p:sp>
        <p:nvSpPr>
          <p:cNvPr id="14" name="Text Placeholder 16"/>
          <p:cNvSpPr>
            <a:spLocks noGrp="1"/>
          </p:cNvSpPr>
          <p:nvPr>
            <p:ph type="body" sz="quarter" idx="12" hasCustomPrompt="1"/>
          </p:nvPr>
        </p:nvSpPr>
        <p:spPr>
          <a:xfrm>
            <a:off x="3657600" y="3810000"/>
            <a:ext cx="4648200" cy="2438400"/>
          </a:xfrm>
        </p:spPr>
        <p:txBody>
          <a:bodyPr>
            <a:normAutofit/>
          </a:bodyPr>
          <a:lstStyle>
            <a:lvl1pPr>
              <a:spcAft>
                <a:spcPts val="1800"/>
              </a:spcAft>
              <a:buNone/>
              <a:defRPr sz="2800"/>
            </a:lvl1pPr>
          </a:lstStyle>
          <a:p>
            <a:pPr lvl="0"/>
            <a:r>
              <a:rPr lang="en-US" dirty="0" smtClean="0"/>
              <a:t>Click to edit Master subtitle style </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7010400" y="6324600"/>
            <a:ext cx="2133600" cy="228600"/>
          </a:xfrm>
          <a:prstGeom prst="rect">
            <a:avLst/>
          </a:prstGeom>
        </p:spPr>
        <p:txBody>
          <a:bodyPr/>
          <a:lstStyle/>
          <a:p>
            <a:pPr algn="ctr" fontAlgn="base">
              <a:spcBef>
                <a:spcPct val="0"/>
              </a:spcBef>
              <a:spcAft>
                <a:spcPct val="0"/>
              </a:spcAft>
            </a:pPr>
            <a:fld id="{052F19B7-D418-4022-ADCB-81F2774CAD6C}" type="slidenum">
              <a:rPr lang="en-US" smtClean="0"/>
              <a:pPr algn="ctr" fontAlgn="base">
                <a:spcBef>
                  <a:spcPct val="0"/>
                </a:spcBef>
                <a:spcAft>
                  <a:spcPct val="0"/>
                </a:spcAft>
              </a:pPr>
              <a:t>‹#›</a:t>
            </a:fld>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23" name="Picture 22" descr="NREL Logo2010white.eps"/>
          <p:cNvPicPr>
            <a:picLocks noChangeAspect="1"/>
          </p:cNvPicPr>
          <p:nvPr userDrawn="1"/>
        </p:nvPicPr>
        <p:blipFill>
          <a:blip r:embed="rId2" cstate="print"/>
          <a:stretch>
            <a:fillRect/>
          </a:stretch>
        </p:blipFill>
        <p:spPr>
          <a:xfrm>
            <a:off x="228600" y="304800"/>
            <a:ext cx="1600200" cy="421106"/>
          </a:xfrm>
          <a:prstGeom prst="rect">
            <a:avLst/>
          </a:prstGeom>
        </p:spPr>
      </p:pic>
      <p:pic>
        <p:nvPicPr>
          <p:cNvPr id="8" name="Picture 7" descr="image1.png"/>
          <p:cNvPicPr>
            <a:picLocks/>
          </p:cNvPicPr>
          <p:nvPr userDrawn="1"/>
        </p:nvPicPr>
        <p:blipFill>
          <a:blip r:embed="rId3" cstate="print"/>
          <a:stretch>
            <a:fillRect/>
          </a:stretch>
        </p:blipFill>
        <p:spPr>
          <a:xfrm>
            <a:off x="0" y="2590800"/>
            <a:ext cx="1664208" cy="768096"/>
          </a:xfrm>
          <a:prstGeom prst="rect">
            <a:avLst/>
          </a:prstGeom>
        </p:spPr>
      </p:pic>
      <p:pic>
        <p:nvPicPr>
          <p:cNvPr id="9" name="Picture 8" descr="image2.png"/>
          <p:cNvPicPr>
            <a:picLocks/>
          </p:cNvPicPr>
          <p:nvPr userDrawn="1"/>
        </p:nvPicPr>
        <p:blipFill>
          <a:blip r:embed="rId4" cstate="print"/>
          <a:stretch>
            <a:fillRect/>
          </a:stretch>
        </p:blipFill>
        <p:spPr>
          <a:xfrm>
            <a:off x="1371600" y="2590801"/>
            <a:ext cx="1901952" cy="765461"/>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image3.jpg"/>
          <p:cNvPicPr>
            <a:picLocks/>
          </p:cNvPicPr>
          <p:nvPr userDrawn="1"/>
        </p:nvPicPr>
        <p:blipFill>
          <a:blip r:embed="rId5" cstate="print"/>
          <a:stretch>
            <a:fillRect/>
          </a:stretch>
        </p:blipFill>
        <p:spPr>
          <a:xfrm>
            <a:off x="3310128" y="2590800"/>
            <a:ext cx="2203704" cy="768096"/>
          </a:xfrm>
          <a:prstGeom prst="rect">
            <a:avLst/>
          </a:prstGeom>
        </p:spPr>
      </p:pic>
      <p:pic>
        <p:nvPicPr>
          <p:cNvPr id="12" name="Picture 11" descr="image4.jpg"/>
          <p:cNvPicPr>
            <a:picLocks/>
          </p:cNvPicPr>
          <p:nvPr userDrawn="1"/>
        </p:nvPicPr>
        <p:blipFill>
          <a:blip r:embed="rId6" cstate="print"/>
          <a:stretch>
            <a:fillRect/>
          </a:stretch>
        </p:blipFill>
        <p:spPr>
          <a:xfrm>
            <a:off x="5550408" y="2587752"/>
            <a:ext cx="1271016" cy="771402"/>
          </a:xfrm>
          <a:prstGeom prst="rect">
            <a:avLst/>
          </a:prstGeom>
        </p:spPr>
      </p:pic>
      <p:pic>
        <p:nvPicPr>
          <p:cNvPr id="13" name="Picture 12" descr="image5.jpg"/>
          <p:cNvPicPr>
            <a:picLocks/>
          </p:cNvPicPr>
          <p:nvPr userDrawn="1"/>
        </p:nvPicPr>
        <p:blipFill>
          <a:blip r:embed="rId7" cstate="print"/>
          <a:stretch>
            <a:fillRect/>
          </a:stretch>
        </p:blipFill>
        <p:spPr>
          <a:xfrm>
            <a:off x="6858000" y="2590800"/>
            <a:ext cx="2286000" cy="768096"/>
          </a:xfrm>
          <a:prstGeom prst="rect">
            <a:avLst/>
          </a:prstGeom>
        </p:spPr>
      </p:pic>
      <p:sp>
        <p:nvSpPr>
          <p:cNvPr id="18" name="Text Placeholder 8"/>
          <p:cNvSpPr>
            <a:spLocks noGrp="1"/>
          </p:cNvSpPr>
          <p:nvPr>
            <p:ph type="body" sz="quarter" idx="12" hasCustomPrompt="1"/>
          </p:nvPr>
        </p:nvSpPr>
        <p:spPr>
          <a:xfrm>
            <a:off x="2743200" y="3584448"/>
            <a:ext cx="6248400" cy="762000"/>
          </a:xfrm>
        </p:spPr>
        <p:txBody>
          <a:bodyPr>
            <a:noAutofit/>
          </a:bodyPr>
          <a:lstStyle>
            <a:lvl1pPr>
              <a:buNone/>
              <a:defRPr sz="3600"/>
            </a:lvl1pPr>
          </a:lstStyle>
          <a:p>
            <a:pPr lvl="0"/>
            <a:r>
              <a:rPr lang="en-US" dirty="0" smtClean="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Line 5"/>
          <p:cNvSpPr>
            <a:spLocks noChangeShapeType="1"/>
          </p:cNvSpPr>
          <p:nvPr userDrawn="1"/>
        </p:nvSpPr>
        <p:spPr bwMode="auto">
          <a:xfrm>
            <a:off x="0" y="762000"/>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smtClean="0">
              <a:ln>
                <a:noFill/>
              </a:ln>
              <a:solidFill>
                <a:schemeClr val="tx1"/>
              </a:solidFill>
              <a:effectLst/>
              <a:uLnTx/>
              <a:uFillTx/>
              <a:latin typeface="Arial" charset="0"/>
              <a:ea typeface="ＭＳ Ｐゴシック" pitchFamily="-109" charset="-128"/>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smtClean="0"/>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smtClean="0"/>
              <a:t>Click to edit Master text styles</a:t>
            </a:r>
          </a:p>
        </p:txBody>
      </p:sp>
      <p:sp>
        <p:nvSpPr>
          <p:cNvPr id="10"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Text, Object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563562"/>
          </a:xfrm>
        </p:spPr>
        <p:txBody>
          <a:bodyPr/>
          <a:lstStyle>
            <a:lvl1pPr algn="ctr">
              <a:defRPr/>
            </a:lvl1pPr>
          </a:lstStyle>
          <a:p>
            <a:r>
              <a:rPr lang="en-US" smtClean="0"/>
              <a:t>Click to edit Master title style</a:t>
            </a:r>
            <a:endParaRPr lang="en-US" dirty="0"/>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2238"/>
            <a:ext cx="82296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Line 5"/>
          <p:cNvSpPr>
            <a:spLocks noChangeShapeType="1"/>
          </p:cNvSpPr>
          <p:nvPr/>
        </p:nvSpPr>
        <p:spPr bwMode="auto">
          <a:xfrm>
            <a:off x="0" y="758825"/>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smtClean="0">
              <a:ln>
                <a:noFill/>
              </a:ln>
              <a:solidFill>
                <a:schemeClr val="tx1"/>
              </a:solidFill>
              <a:effectLst/>
              <a:uLnTx/>
              <a:uFillTx/>
              <a:latin typeface="Arial" charset="0"/>
              <a:ea typeface="ＭＳ Ｐゴシック" pitchFamily="-109" charset="-128"/>
              <a:cs typeface="+mn-cs"/>
            </a:endParaRPr>
          </a:p>
        </p:txBody>
      </p:sp>
      <p:pic>
        <p:nvPicPr>
          <p:cNvPr id="5" name="Picture 4" descr="bluebaseline.jpg"/>
          <p:cNvPicPr>
            <a:picLocks noChangeAspect="1"/>
          </p:cNvPicPr>
          <p:nvPr/>
        </p:nvPicPr>
        <p:blipFill>
          <a:blip r:embed="rId12" cstate="print"/>
          <a:stretch>
            <a:fillRect/>
          </a:stretch>
        </p:blipFill>
        <p:spPr>
          <a:xfrm>
            <a:off x="0" y="6647688"/>
            <a:ext cx="9144000" cy="216842"/>
          </a:xfrm>
          <a:prstGeom prst="rect">
            <a:avLst/>
          </a:prstGeom>
        </p:spPr>
      </p:pic>
      <p:sp>
        <p:nvSpPr>
          <p:cNvPr id="6" name="TextBox 5"/>
          <p:cNvSpPr txBox="1"/>
          <p:nvPr/>
        </p:nvSpPr>
        <p:spPr>
          <a:xfrm>
            <a:off x="8305800" y="6629400"/>
            <a:ext cx="381000"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52F19B7-D418-4022-ADCB-81F2774CAD6C}" type="slidenum">
              <a:rPr lang="en-US" sz="1100" smtClean="0">
                <a:solidFill>
                  <a:schemeClr val="bg1"/>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100" dirty="0" smtClean="0">
              <a:solidFill>
                <a:schemeClr val="bg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2" r:id="rId5"/>
    <p:sldLayoutId id="2147483663" r:id="rId6"/>
    <p:sldLayoutId id="2147483669" r:id="rId7"/>
    <p:sldLayoutId id="2147483665" r:id="rId8"/>
    <p:sldLayoutId id="2147483667" r:id="rId9"/>
    <p:sldLayoutId id="2147483670" r:id="rId10"/>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 y="1143000"/>
            <a:ext cx="8991600" cy="1219200"/>
          </a:xfrm>
        </p:spPr>
        <p:txBody>
          <a:bodyPr anchor="b"/>
          <a:lstStyle/>
          <a:p>
            <a:pPr algn="ctr"/>
            <a:r>
              <a:rPr lang="en-US" dirty="0" smtClean="0"/>
              <a:t>Modeling Biofuel-Induced Land Use Change using System Dynamics</a:t>
            </a:r>
            <a:endParaRPr lang="en-US" dirty="0"/>
          </a:p>
        </p:txBody>
      </p:sp>
      <p:sp>
        <p:nvSpPr>
          <p:cNvPr id="3" name="Text Placeholder 2"/>
          <p:cNvSpPr>
            <a:spLocks noGrp="1"/>
          </p:cNvSpPr>
          <p:nvPr>
            <p:ph type="body" sz="quarter" idx="12"/>
          </p:nvPr>
        </p:nvSpPr>
        <p:spPr>
          <a:xfrm>
            <a:off x="3048000" y="3810000"/>
            <a:ext cx="5257800" cy="2438400"/>
          </a:xfrm>
        </p:spPr>
        <p:txBody>
          <a:bodyPr>
            <a:normAutofit/>
          </a:bodyPr>
          <a:lstStyle/>
          <a:p>
            <a:r>
              <a:rPr lang="en-US" dirty="0" smtClean="0"/>
              <a:t>ORNL, CEBES Forum</a:t>
            </a:r>
          </a:p>
          <a:p>
            <a:r>
              <a:rPr lang="en-US" dirty="0" smtClean="0"/>
              <a:t>Daniel Inman, PhD</a:t>
            </a:r>
          </a:p>
          <a:p>
            <a:r>
              <a:rPr lang="en-US" dirty="0" smtClean="0"/>
              <a:t>May 8th, 2013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609600"/>
          </a:xfrm>
        </p:spPr>
        <p:txBody>
          <a:bodyPr>
            <a:noAutofit/>
          </a:bodyPr>
          <a:lstStyle/>
          <a:p>
            <a:pPr algn="l"/>
            <a:r>
              <a:rPr lang="en-US" sz="2800" dirty="0" smtClean="0"/>
              <a:t>Modeled results are highly variable</a:t>
            </a:r>
            <a:endParaRPr lang="en-US" sz="2800" b="1" dirty="0"/>
          </a:p>
        </p:txBody>
      </p:sp>
      <p:pic>
        <p:nvPicPr>
          <p:cNvPr id="7" name="Picture 6" descr="LUCgraph_v6b.jpg"/>
          <p:cNvPicPr/>
          <p:nvPr/>
        </p:nvPicPr>
        <p:blipFill>
          <a:blip r:embed="rId3" cstate="print"/>
          <a:srcRect l="4688" t="-2310" r="3158" b="66511"/>
          <a:stretch>
            <a:fillRect/>
          </a:stretch>
        </p:blipFill>
        <p:spPr>
          <a:xfrm>
            <a:off x="0" y="838200"/>
            <a:ext cx="8839200" cy="3886200"/>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0" y="4933118"/>
            <a:ext cx="9144000" cy="112636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884238"/>
          </a:xfrm>
        </p:spPr>
        <p:txBody>
          <a:bodyPr>
            <a:noAutofit/>
          </a:bodyPr>
          <a:lstStyle/>
          <a:p>
            <a:pPr algn="l"/>
            <a:r>
              <a:rPr lang="en-US" sz="2000" b="1" dirty="0" smtClean="0"/>
              <a:t>Variance in magnitude and sign across studies, pathways, and feedstocks</a:t>
            </a:r>
            <a:endParaRPr lang="en-US" sz="2000" b="1"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 y="838200"/>
            <a:ext cx="8458200" cy="48006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52400" y="5791200"/>
            <a:ext cx="8991600" cy="6858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NREL’s modeling strategy &amp; approach</a:t>
            </a:r>
            <a:endParaRPr lang="en-US" dirty="0"/>
          </a:p>
        </p:txBody>
      </p:sp>
      <p:sp>
        <p:nvSpPr>
          <p:cNvPr id="4" name="Content Placeholder 3"/>
          <p:cNvSpPr>
            <a:spLocks noGrp="1"/>
          </p:cNvSpPr>
          <p:nvPr>
            <p:ph idx="1"/>
          </p:nvPr>
        </p:nvSpPr>
        <p:spPr>
          <a:xfrm>
            <a:off x="457200" y="1143000"/>
            <a:ext cx="8229600" cy="4525963"/>
          </a:xfrm>
        </p:spPr>
        <p:txBody>
          <a:bodyPr>
            <a:normAutofit fontScale="77500" lnSpcReduction="20000"/>
          </a:bodyPr>
          <a:lstStyle/>
          <a:p>
            <a:r>
              <a:rPr lang="en-US" b="0" dirty="0" smtClean="0"/>
              <a:t>System Dynamics Framework</a:t>
            </a:r>
          </a:p>
          <a:p>
            <a:pPr lvl="1"/>
            <a:r>
              <a:rPr lang="en-US" dirty="0" smtClean="0"/>
              <a:t>Stocks/flows</a:t>
            </a:r>
          </a:p>
          <a:p>
            <a:pPr lvl="1"/>
            <a:r>
              <a:rPr lang="en-US" dirty="0" smtClean="0"/>
              <a:t>Feedback within and across stages in supply chain</a:t>
            </a:r>
          </a:p>
          <a:p>
            <a:r>
              <a:rPr lang="en-US" b="0" dirty="0" smtClean="0"/>
              <a:t>Modular, “Regional” model architecture</a:t>
            </a:r>
          </a:p>
          <a:p>
            <a:pPr lvl="1"/>
            <a:r>
              <a:rPr lang="en-US" dirty="0" smtClean="0"/>
              <a:t>“Region” can reflect world, nation, geographical region, level of development, etc. </a:t>
            </a:r>
          </a:p>
          <a:p>
            <a:pPr lvl="1"/>
            <a:r>
              <a:rPr lang="en-US" dirty="0" smtClean="0"/>
              <a:t>Enables rapid extension of model from 1 → 2 → n regions</a:t>
            </a:r>
          </a:p>
          <a:p>
            <a:pPr lvl="1"/>
            <a:r>
              <a:rPr lang="en-US" dirty="0" smtClean="0"/>
              <a:t>Current structure includes US + 18 regions</a:t>
            </a:r>
          </a:p>
          <a:p>
            <a:r>
              <a:rPr lang="en-US" b="0" dirty="0" smtClean="0"/>
              <a:t>Reliance on GDP/capita scenarios and FAO data to drive dynamics around population, yield, food demand.</a:t>
            </a:r>
          </a:p>
          <a:p>
            <a:r>
              <a:rPr lang="en-US" b="0" dirty="0" smtClean="0"/>
              <a:t>Calibrate model against FAO datasets for land use and disposition.</a:t>
            </a:r>
          </a:p>
          <a:p>
            <a:r>
              <a:rPr lang="en-US" b="0" dirty="0" smtClean="0"/>
              <a:t>Avoidance of explicit market mechanism</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normAutofit/>
          </a:bodyPr>
          <a:lstStyle/>
          <a:p>
            <a:pPr eaLnBrk="1" hangingPunct="1"/>
            <a:r>
              <a:rPr lang="en-US" sz="2800" dirty="0" smtClean="0"/>
              <a:t>Our model captures important system interactions</a:t>
            </a:r>
            <a:endParaRPr lang="en-US" dirty="0" smtClean="0"/>
          </a:p>
        </p:txBody>
      </p:sp>
      <p:sp>
        <p:nvSpPr>
          <p:cNvPr id="7173" name="TextBox 186"/>
          <p:cNvSpPr txBox="1">
            <a:spLocks noChangeArrowheads="1"/>
          </p:cNvSpPr>
          <p:nvPr/>
        </p:nvSpPr>
        <p:spPr bwMode="auto">
          <a:xfrm>
            <a:off x="6400800" y="1493838"/>
            <a:ext cx="1524000" cy="430212"/>
          </a:xfrm>
          <a:prstGeom prst="rect">
            <a:avLst/>
          </a:prstGeom>
          <a:noFill/>
          <a:ln w="9525">
            <a:noFill/>
            <a:miter lim="800000"/>
            <a:headEnd/>
            <a:tailEnd/>
          </a:ln>
        </p:spPr>
        <p:txBody>
          <a:bodyPr>
            <a:spAutoFit/>
          </a:bodyPr>
          <a:lstStyle/>
          <a:p>
            <a:pPr algn="ctr"/>
            <a:r>
              <a:rPr lang="en-US" sz="1100"/>
              <a:t>Feed (via</a:t>
            </a:r>
          </a:p>
          <a:p>
            <a:pPr algn="ctr"/>
            <a:r>
              <a:rPr lang="en-US" sz="1100"/>
              <a:t>Animal Products)</a:t>
            </a:r>
            <a:endParaRPr lang="en-US" sz="900"/>
          </a:p>
        </p:txBody>
      </p:sp>
      <p:pic>
        <p:nvPicPr>
          <p:cNvPr id="8" name="Content Placeholder 7"/>
          <p:cNvPicPr>
            <a:picLocks noGrp="1" noChangeAspect="1" noChangeArrowheads="1"/>
          </p:cNvPicPr>
          <p:nvPr>
            <p:ph idx="1"/>
          </p:nvPr>
        </p:nvPicPr>
        <p:blipFill>
          <a:blip r:embed="rId3" cstate="print"/>
          <a:srcRect/>
          <a:stretch>
            <a:fillRect/>
          </a:stretch>
        </p:blipFill>
        <p:spPr bwMode="auto">
          <a:xfrm>
            <a:off x="73887" y="1295400"/>
            <a:ext cx="9070113" cy="4800599"/>
          </a:xfrm>
          <a:prstGeom prst="rect">
            <a:avLst/>
          </a:prstGeom>
          <a:noFill/>
          <a:ln w="9525">
            <a:noFill/>
            <a:miter lim="800000"/>
            <a:headEnd/>
            <a:tailEnd/>
          </a:ln>
          <a:effec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763000" cy="563562"/>
          </a:xfrm>
        </p:spPr>
        <p:txBody>
          <a:bodyPr>
            <a:noAutofit/>
          </a:bodyPr>
          <a:lstStyle/>
          <a:p>
            <a:r>
              <a:rPr lang="en-US" sz="2400" dirty="0" smtClean="0"/>
              <a:t>Land, crop, and animal classes are aggregated into larger categories</a:t>
            </a:r>
            <a:endParaRPr lang="en-US" sz="2400" dirty="0"/>
          </a:p>
        </p:txBody>
      </p:sp>
      <p:sp>
        <p:nvSpPr>
          <p:cNvPr id="4" name="Content Placeholder 3"/>
          <p:cNvSpPr>
            <a:spLocks noGrp="1"/>
          </p:cNvSpPr>
          <p:nvPr>
            <p:ph idx="1"/>
          </p:nvPr>
        </p:nvSpPr>
        <p:spPr>
          <a:xfrm>
            <a:off x="457200" y="1219200"/>
            <a:ext cx="8229600" cy="4525963"/>
          </a:xfrm>
        </p:spPr>
        <p:txBody>
          <a:bodyPr>
            <a:normAutofit fontScale="70000" lnSpcReduction="20000"/>
          </a:bodyPr>
          <a:lstStyle/>
          <a:p>
            <a:r>
              <a:rPr lang="en-US" b="0" dirty="0" smtClean="0"/>
              <a:t>4 x 2 Land Bases</a:t>
            </a:r>
          </a:p>
          <a:p>
            <a:pPr lvl="1"/>
            <a:r>
              <a:rPr lang="en-US" dirty="0" smtClean="0"/>
              <a:t>“Available” | Pasture | Cropland | Abandoned</a:t>
            </a:r>
          </a:p>
          <a:p>
            <a:pPr lvl="1"/>
            <a:r>
              <a:rPr lang="en-US" dirty="0" smtClean="0"/>
              <a:t>Grassland | Forest</a:t>
            </a:r>
          </a:p>
          <a:p>
            <a:r>
              <a:rPr lang="en-US" b="0" dirty="0" smtClean="0"/>
              <a:t>12 Cropland uses</a:t>
            </a:r>
          </a:p>
          <a:p>
            <a:pPr lvl="1"/>
            <a:r>
              <a:rPr lang="en-US" dirty="0" smtClean="0"/>
              <a:t>Fallow</a:t>
            </a:r>
          </a:p>
          <a:p>
            <a:pPr lvl="1"/>
            <a:r>
              <a:rPr lang="en-US" dirty="0" smtClean="0"/>
              <a:t>Forage</a:t>
            </a:r>
          </a:p>
          <a:p>
            <a:pPr lvl="1"/>
            <a:r>
              <a:rPr lang="en-US" dirty="0" smtClean="0"/>
              <a:t>Fiber | Vegetable Fruit Nut | Other</a:t>
            </a:r>
          </a:p>
          <a:p>
            <a:pPr lvl="1"/>
            <a:r>
              <a:rPr lang="en-US" dirty="0" smtClean="0"/>
              <a:t>Maize | Wheat | Rice | Grains NEC | Oil crops | Sugar</a:t>
            </a:r>
          </a:p>
          <a:p>
            <a:pPr lvl="1"/>
            <a:r>
              <a:rPr lang="en-US" dirty="0" smtClean="0"/>
              <a:t>Energy Crops</a:t>
            </a:r>
          </a:p>
          <a:p>
            <a:r>
              <a:rPr lang="en-US" b="0" dirty="0" smtClean="0"/>
              <a:t>Four Animal Product Categories</a:t>
            </a:r>
          </a:p>
          <a:p>
            <a:pPr lvl="1"/>
            <a:r>
              <a:rPr lang="en-US" dirty="0" smtClean="0"/>
              <a:t>Cattle/Sheep/Goat | Dairy | Swine | Chicken</a:t>
            </a:r>
          </a:p>
          <a:p>
            <a:r>
              <a:rPr lang="en-US" b="0" dirty="0" smtClean="0"/>
              <a:t>Induced demand from animal product to commodity crops, pasture, forage</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Autofit/>
          </a:bodyPr>
          <a:lstStyle/>
          <a:p>
            <a:pPr eaLnBrk="1" hangingPunct="1"/>
            <a:r>
              <a:rPr lang="en-US" sz="2800" dirty="0" smtClean="0"/>
              <a:t>Per-capita meat demand drives LUC</a:t>
            </a:r>
          </a:p>
        </p:txBody>
      </p:sp>
      <p:graphicFrame>
        <p:nvGraphicFramePr>
          <p:cNvPr id="5" name="Table 4"/>
          <p:cNvGraphicFramePr>
            <a:graphicFrameLocks noGrp="1"/>
          </p:cNvGraphicFramePr>
          <p:nvPr/>
        </p:nvGraphicFramePr>
        <p:xfrm>
          <a:off x="650875" y="1951038"/>
          <a:ext cx="7620004" cy="2174244"/>
        </p:xfrm>
        <a:graphic>
          <a:graphicData uri="http://schemas.openxmlformats.org/drawingml/2006/table">
            <a:tbl>
              <a:tblPr>
                <a:tableStyleId>{7E9639D4-E3E2-4D34-9284-5A2195B3D0D7}</a:tableStyleId>
              </a:tblPr>
              <a:tblGrid>
                <a:gridCol w="1607604"/>
                <a:gridCol w="738287"/>
                <a:gridCol w="799528"/>
                <a:gridCol w="629416"/>
                <a:gridCol w="678748"/>
                <a:gridCol w="483119"/>
                <a:gridCol w="506935"/>
                <a:gridCol w="847159"/>
                <a:gridCol w="629416"/>
                <a:gridCol w="699792"/>
              </a:tblGrid>
              <a:tr h="362374">
                <a:tc>
                  <a:txBody>
                    <a:bodyPr/>
                    <a:lstStyle/>
                    <a:p>
                      <a:pPr algn="l" fontAlgn="b"/>
                      <a:r>
                        <a:rPr lang="en-US" sz="1600" u="none" strike="noStrike" dirty="0"/>
                        <a:t> </a:t>
                      </a:r>
                      <a:endParaRPr lang="en-US" sz="1600" b="0" i="0" u="none" strike="noStrike" dirty="0">
                        <a:solidFill>
                          <a:schemeClr val="accent1"/>
                        </a:solidFill>
                        <a:latin typeface="Calibri"/>
                      </a:endParaRPr>
                    </a:p>
                  </a:txBody>
                  <a:tcPr marL="0" marR="0" marT="0" marB="0" anchor="b">
                    <a:lnL w="9525" cap="flat" cmpd="sng" algn="ctr">
                      <a:noFill/>
                      <a:prstDash val="soli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gridSpan="9">
                  <a:txBody>
                    <a:bodyPr/>
                    <a:lstStyle/>
                    <a:p>
                      <a:pPr algn="ctr" fontAlgn="b"/>
                      <a:r>
                        <a:rPr lang="en-US" sz="1600" u="none" strike="noStrike" dirty="0"/>
                        <a:t>Base case system input per kg of product</a:t>
                      </a:r>
                      <a:endParaRPr lang="en-US" sz="1600" b="0" i="0" u="none" strike="noStrike" dirty="0">
                        <a:solidFill>
                          <a:schemeClr val="accent1"/>
                        </a:solidFill>
                        <a:latin typeface="Calibri"/>
                      </a:endParaRPr>
                    </a:p>
                  </a:txBody>
                  <a:tcPr marL="0" marR="0" marT="0" marB="0" anchor="b">
                    <a:lnL>
                      <a:noFill/>
                    </a:lnL>
                    <a:lnR w="9525" cap="flat" cmpd="sng" algn="ctr">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2374">
                <a:tc>
                  <a:txBody>
                    <a:bodyPr/>
                    <a:lstStyle/>
                    <a:p>
                      <a:pPr algn="l" fontAlgn="b"/>
                      <a:r>
                        <a:rPr lang="en-US" sz="1600" u="none" strike="noStrike" dirty="0"/>
                        <a:t>Animal Class</a:t>
                      </a:r>
                      <a:endParaRPr lang="en-US" sz="1600" b="1" i="0" u="none" strike="noStrike" dirty="0">
                        <a:solidFill>
                          <a:schemeClr val="accent1"/>
                        </a:solidFill>
                        <a:latin typeface="Calibri"/>
                      </a:endParaRPr>
                    </a:p>
                  </a:txBody>
                  <a:tcPr marL="0" marR="0" marT="0" marB="0" anchor="b">
                    <a:lnL w="9525" cap="flat" cmpd="sng" algn="ctr">
                      <a:noFill/>
                      <a:prstDash val="soli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Forage</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Pasture</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Maize</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Wheat</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Rice</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smtClean="0"/>
                        <a:t>NEC</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Oil Crop</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Sugar</a:t>
                      </a:r>
                      <a:endParaRPr lang="en-US" sz="1600" b="1"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Total kg</a:t>
                      </a:r>
                      <a:endParaRPr lang="en-US" sz="1600" b="1" i="0" u="none" strike="noStrike" dirty="0">
                        <a:solidFill>
                          <a:schemeClr val="accent1"/>
                        </a:solidFill>
                        <a:latin typeface="Calibri"/>
                      </a:endParaRPr>
                    </a:p>
                  </a:txBody>
                  <a:tcPr marL="0" marR="0" marT="0" marB="0" anchor="b">
                    <a:lnL>
                      <a:noFill/>
                    </a:lnL>
                    <a:lnR w="9525" cap="flat" cmpd="sng" algn="ctr">
                      <a:noFill/>
                      <a:prstDash val="soli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2374">
                <a:tc>
                  <a:txBody>
                    <a:bodyPr/>
                    <a:lstStyle/>
                    <a:p>
                      <a:pPr algn="l" fontAlgn="b"/>
                      <a:r>
                        <a:rPr lang="en-US" sz="1600" u="none" strike="noStrike" dirty="0" smtClean="0"/>
                        <a:t>Cow </a:t>
                      </a:r>
                      <a:r>
                        <a:rPr lang="en-US" sz="1600" u="none" strike="noStrike" dirty="0"/>
                        <a:t>Goat Sheep</a:t>
                      </a:r>
                      <a:endParaRPr lang="en-US" sz="1600" b="1" i="0" u="none" strike="noStrike" dirty="0">
                        <a:solidFill>
                          <a:schemeClr val="accent1"/>
                        </a:solidFill>
                        <a:latin typeface="Calibri"/>
                      </a:endParaRPr>
                    </a:p>
                  </a:txBody>
                  <a:tcPr marL="0" marR="0" marT="0" marB="0" anchor="b">
                    <a:lnL w="9525" cap="flat" cmpd="sng" algn="ctr">
                      <a:noFill/>
                      <a:prstDash val="soli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dirty="0"/>
                        <a:t>6.1</a:t>
                      </a:r>
                      <a:endParaRPr lang="en-US" sz="1600" b="0" i="0" u="none" strike="noStrike" dirty="0">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dirty="0"/>
                        <a:t>4.9</a:t>
                      </a:r>
                      <a:endParaRPr lang="en-US" sz="1600" b="0" i="0" u="none" strike="noStrike" dirty="0">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a:t>2.6</a:t>
                      </a:r>
                      <a:endParaRPr lang="en-US" sz="1600" b="0" i="0" u="none" strike="noStrike">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a:t>0.1</a:t>
                      </a:r>
                      <a:endParaRPr lang="en-US" sz="1600" b="0" i="0" u="none" strike="noStrike">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a:t>1.1</a:t>
                      </a:r>
                      <a:endParaRPr lang="en-US" sz="1600" b="0" i="0" u="none" strike="noStrike">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1600" u="none" strike="noStrike" dirty="0"/>
                        <a:t>14.8</a:t>
                      </a:r>
                      <a:endParaRPr lang="en-US" sz="1600" b="0" i="0" u="none" strike="noStrike" dirty="0">
                        <a:solidFill>
                          <a:schemeClr val="accent1"/>
                        </a:solidFill>
                        <a:latin typeface="Calibri"/>
                      </a:endParaRPr>
                    </a:p>
                  </a:txBody>
                  <a:tcPr marL="0" marR="0" marT="0" marB="0" anchor="b">
                    <a:lnL>
                      <a:noFill/>
                    </a:lnL>
                    <a:lnR w="9525" cap="flat" cmpd="sng" algn="ctr">
                      <a:noFill/>
                      <a:prstDash val="soli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r>
              <a:tr h="362374">
                <a:tc>
                  <a:txBody>
                    <a:bodyPr/>
                    <a:lstStyle/>
                    <a:p>
                      <a:pPr algn="l" fontAlgn="b"/>
                      <a:r>
                        <a:rPr lang="en-US" sz="1600" u="none" strike="noStrike"/>
                        <a:t>Dairy</a:t>
                      </a:r>
                      <a:endParaRPr lang="en-US" sz="1600" b="1" i="0" u="none" strike="noStrike">
                        <a:solidFill>
                          <a:schemeClr val="accent1"/>
                        </a:solidFill>
                        <a:latin typeface="Calibri"/>
                      </a:endParaRPr>
                    </a:p>
                  </a:txBody>
                  <a:tcPr marL="0" marR="0" marT="0" marB="0" anchor="b">
                    <a:lnL w="9525" cap="flat" cmpd="sng" algn="ctr">
                      <a:noFill/>
                      <a:prstDash val="solid"/>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4.5</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1.2</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2.0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7.7</a:t>
                      </a:r>
                      <a:endParaRPr lang="en-US" sz="1600" b="0" i="0" u="none" strike="noStrike">
                        <a:solidFill>
                          <a:schemeClr val="accent1"/>
                        </a:solidFill>
                        <a:latin typeface="Calibri"/>
                      </a:endParaRPr>
                    </a:p>
                  </a:txBody>
                  <a:tcPr marL="0" marR="0" marT="0" marB="0" anchor="b">
                    <a:lnL>
                      <a:noFill/>
                    </a:lnL>
                    <a:lnR w="9525" cap="flat" cmpd="sng" algn="ctr">
                      <a:noFill/>
                      <a:prstDash val="solid"/>
                    </a:lnR>
                    <a:lnT>
                      <a:noFill/>
                    </a:lnT>
                    <a:lnB>
                      <a:noFill/>
                    </a:lnB>
                    <a:lnTlToBr w="12700" cmpd="sng">
                      <a:noFill/>
                      <a:prstDash val="solid"/>
                    </a:lnTlToBr>
                    <a:lnBlToTr w="12700" cmpd="sng">
                      <a:noFill/>
                      <a:prstDash val="solid"/>
                    </a:lnBlToTr>
                  </a:tcPr>
                </a:tc>
              </a:tr>
              <a:tr h="362374">
                <a:tc>
                  <a:txBody>
                    <a:bodyPr/>
                    <a:lstStyle/>
                    <a:p>
                      <a:pPr algn="l" fontAlgn="b"/>
                      <a:r>
                        <a:rPr lang="en-US" sz="1600" u="none" strike="noStrike"/>
                        <a:t>Pig</a:t>
                      </a:r>
                      <a:endParaRPr lang="en-US" sz="1600" b="1" i="0" u="none" strike="noStrike">
                        <a:solidFill>
                          <a:schemeClr val="accent1"/>
                        </a:solidFill>
                        <a:latin typeface="Calibri"/>
                      </a:endParaRPr>
                    </a:p>
                  </a:txBody>
                  <a:tcPr marL="0" marR="0" marT="0" marB="0" anchor="b">
                    <a:lnL w="9525" cap="flat" cmpd="sng" algn="ctr">
                      <a:noFill/>
                      <a:prstDash val="solid"/>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1.2</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1.4</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0.3</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0.7</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0.0</a:t>
                      </a:r>
                      <a:endParaRPr lang="en-US" sz="1600" b="0" i="0" u="none" strike="noStrike">
                        <a:solidFill>
                          <a:schemeClr val="accent1"/>
                        </a:solidFill>
                        <a:latin typeface="Calibri"/>
                      </a:endParaRPr>
                    </a:p>
                  </a:txBody>
                  <a:tcPr marL="0" marR="0" marT="0" marB="0" anchor="b">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1600" u="none" strike="noStrike"/>
                        <a:t>3.6</a:t>
                      </a:r>
                      <a:endParaRPr lang="en-US" sz="1600" b="0" i="0" u="none" strike="noStrike">
                        <a:solidFill>
                          <a:schemeClr val="accent1"/>
                        </a:solidFill>
                        <a:latin typeface="Calibri"/>
                      </a:endParaRPr>
                    </a:p>
                  </a:txBody>
                  <a:tcPr marL="0" marR="0" marT="0" marB="0" anchor="b">
                    <a:lnL>
                      <a:noFill/>
                    </a:lnL>
                    <a:lnR w="9525" cap="flat" cmpd="sng" algn="ctr">
                      <a:noFill/>
                      <a:prstDash val="solid"/>
                    </a:lnR>
                    <a:lnT>
                      <a:noFill/>
                    </a:lnT>
                    <a:lnB>
                      <a:noFill/>
                    </a:lnB>
                    <a:lnTlToBr w="12700" cmpd="sng">
                      <a:noFill/>
                      <a:prstDash val="solid"/>
                    </a:lnTlToBr>
                    <a:lnBlToTr w="12700" cmpd="sng">
                      <a:noFill/>
                      <a:prstDash val="solid"/>
                    </a:lnBlToTr>
                  </a:tcPr>
                </a:tc>
              </a:tr>
              <a:tr h="362374">
                <a:tc>
                  <a:txBody>
                    <a:bodyPr/>
                    <a:lstStyle/>
                    <a:p>
                      <a:pPr algn="l" fontAlgn="b"/>
                      <a:r>
                        <a:rPr lang="en-US" sz="1600" u="none" strike="noStrike" dirty="0"/>
                        <a:t>Poultry</a:t>
                      </a:r>
                      <a:endParaRPr lang="en-US" sz="1600" b="1" i="0" u="none" strike="noStrike" dirty="0">
                        <a:solidFill>
                          <a:schemeClr val="accent1"/>
                        </a:solidFill>
                        <a:latin typeface="Calibri"/>
                      </a:endParaRPr>
                    </a:p>
                  </a:txBody>
                  <a:tcPr marL="0" marR="0" marT="0" marB="0" anchor="b">
                    <a:lnL w="9525" cap="flat" cmpd="sng" algn="ctr">
                      <a:noFill/>
                      <a:prstDash val="soli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1.4</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0.3</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0.6</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0.0</a:t>
                      </a:r>
                      <a:endParaRPr lang="en-US" sz="1600" b="0" i="0" u="none" strike="noStrike" dirty="0">
                        <a:solidFill>
                          <a:schemeClr val="accent1"/>
                        </a:solidFill>
                        <a:latin typeface="Calibri"/>
                      </a:endParaRPr>
                    </a:p>
                  </a:txBody>
                  <a:tcPr marL="0" marR="0"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t>2.4</a:t>
                      </a:r>
                      <a:endParaRPr lang="en-US" sz="1600" b="0" i="0" u="none" strike="noStrike" dirty="0">
                        <a:solidFill>
                          <a:schemeClr val="accent1"/>
                        </a:solidFill>
                        <a:latin typeface="Calibri"/>
                      </a:endParaRPr>
                    </a:p>
                  </a:txBody>
                  <a:tcPr marL="0" marR="0" marT="0" marB="0" anchor="b">
                    <a:lnL>
                      <a:noFill/>
                    </a:lnL>
                    <a:lnR w="9525" cap="flat" cmpd="sng" algn="ctr">
                      <a:noFill/>
                      <a:prstDash val="soli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Import/export structure seeks equilibrium</a:t>
            </a:r>
            <a:endParaRPr lang="en-US" sz="3200" dirty="0"/>
          </a:p>
        </p:txBody>
      </p:sp>
      <p:sp>
        <p:nvSpPr>
          <p:cNvPr id="4" name="Content Placeholder 3"/>
          <p:cNvSpPr>
            <a:spLocks noGrp="1"/>
          </p:cNvSpPr>
          <p:nvPr>
            <p:ph idx="1"/>
          </p:nvPr>
        </p:nvSpPr>
        <p:spPr/>
        <p:txBody>
          <a:bodyPr>
            <a:normAutofit fontScale="85000" lnSpcReduction="20000"/>
          </a:bodyPr>
          <a:lstStyle/>
          <a:p>
            <a:r>
              <a:rPr lang="en-US" b="0" i="1" dirty="0" smtClean="0"/>
              <a:t>Basic Challenge:  </a:t>
            </a:r>
            <a:r>
              <a:rPr lang="en-US" b="0" dirty="0" smtClean="0"/>
              <a:t>Provide simple mechanism for handling product movements across regional boundaries</a:t>
            </a:r>
          </a:p>
          <a:p>
            <a:endParaRPr lang="en-US" b="0" dirty="0" smtClean="0"/>
          </a:p>
          <a:p>
            <a:r>
              <a:rPr lang="en-US" b="0" i="1" dirty="0" smtClean="0"/>
              <a:t>Approach:  </a:t>
            </a:r>
            <a:r>
              <a:rPr lang="en-US" b="0" dirty="0" smtClean="0"/>
              <a:t>View x-region product movements as equilibrium-seeking, but with a constraint</a:t>
            </a:r>
          </a:p>
          <a:p>
            <a:pPr lvl="1"/>
            <a:r>
              <a:rPr lang="en-US" dirty="0" smtClean="0"/>
              <a:t>Supply/demand imbalance in one region drives “desire” for import/export</a:t>
            </a:r>
          </a:p>
          <a:p>
            <a:pPr lvl="1"/>
            <a:r>
              <a:rPr lang="en-US" dirty="0" smtClean="0"/>
              <a:t>Total GLOBAL Imports must match total GLOBAL Export</a:t>
            </a:r>
          </a:p>
          <a:p>
            <a:pPr lvl="1"/>
            <a:r>
              <a:rPr lang="en-US" i="1" dirty="0" smtClean="0"/>
              <a:t>Key insight:  </a:t>
            </a:r>
            <a:r>
              <a:rPr lang="en-US" dirty="0" smtClean="0"/>
              <a:t>Global pressure (as reflected by difference in global desired import/export </a:t>
            </a:r>
            <a:r>
              <a:rPr lang="en-US" dirty="0" err="1" smtClean="0"/>
              <a:t>vs</a:t>
            </a:r>
            <a:r>
              <a:rPr lang="en-US" dirty="0" smtClean="0"/>
              <a:t> total ACTUAL import/export) translates into land use pressure.</a:t>
            </a:r>
          </a:p>
          <a:p>
            <a:endParaRPr lang="en-US" b="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2238"/>
            <a:ext cx="8915400" cy="563562"/>
          </a:xfrm>
        </p:spPr>
        <p:txBody>
          <a:bodyPr>
            <a:noAutofit/>
          </a:bodyPr>
          <a:lstStyle/>
          <a:p>
            <a:pPr algn="ctr"/>
            <a:r>
              <a:rPr lang="en-US" sz="2600" dirty="0" smtClean="0"/>
              <a:t>Our model is data-agnostic, but has been calibrated with FOA and WAO datasets</a:t>
            </a:r>
            <a:endParaRPr lang="en-US" sz="2600" dirty="0"/>
          </a:p>
        </p:txBody>
      </p:sp>
      <p:sp>
        <p:nvSpPr>
          <p:cNvPr id="4" name="Content Placeholder 3"/>
          <p:cNvSpPr>
            <a:spLocks noGrp="1"/>
          </p:cNvSpPr>
          <p:nvPr>
            <p:ph idx="1"/>
          </p:nvPr>
        </p:nvSpPr>
        <p:spPr>
          <a:xfrm>
            <a:off x="457200" y="914400"/>
            <a:ext cx="8229600" cy="4525963"/>
          </a:xfrm>
        </p:spPr>
        <p:txBody>
          <a:bodyPr>
            <a:normAutofit fontScale="85000" lnSpcReduction="20000"/>
          </a:bodyPr>
          <a:lstStyle/>
          <a:p>
            <a:r>
              <a:rPr lang="en-US" b="0" dirty="0" smtClean="0"/>
              <a:t>Most of the raw data comes from the FAO data sets.</a:t>
            </a:r>
          </a:p>
          <a:p>
            <a:endParaRPr lang="en-US" b="0" dirty="0" smtClean="0"/>
          </a:p>
          <a:p>
            <a:r>
              <a:rPr lang="en-US" b="0" dirty="0" smtClean="0"/>
              <a:t>The FAO data was processed (organized, normalized) to provide calibration data sets.</a:t>
            </a:r>
          </a:p>
          <a:p>
            <a:endParaRPr lang="en-US" b="0" dirty="0" smtClean="0"/>
          </a:p>
          <a:p>
            <a:r>
              <a:rPr lang="en-US" b="0" dirty="0" smtClean="0"/>
              <a:t>Regressions against GDP and other variables where used to develop forecasts of demands and yields.</a:t>
            </a:r>
          </a:p>
          <a:p>
            <a:endParaRPr lang="en-US" b="0" dirty="0" smtClean="0"/>
          </a:p>
          <a:p>
            <a:r>
              <a:rPr lang="en-US" b="0" dirty="0" smtClean="0"/>
              <a:t>Literature searches yielded information on land and crop inputs to livestock production, forage characteristics, and other incidental input parameters.</a:t>
            </a:r>
            <a:endParaRPr lang="en-US" b="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Results</a:t>
            </a:r>
            <a:endParaRPr lang="en-US" dirty="0"/>
          </a:p>
        </p:txBody>
      </p:sp>
      <p:sp>
        <p:nvSpPr>
          <p:cNvPr id="4" name="Content Placeholder 3"/>
          <p:cNvSpPr>
            <a:spLocks noGrp="1"/>
          </p:cNvSpPr>
          <p:nvPr>
            <p:ph idx="1"/>
          </p:nvPr>
        </p:nvSpPr>
        <p:spPr/>
        <p:txBody>
          <a:bodyPr/>
          <a:lstStyle/>
          <a:p>
            <a:r>
              <a:rPr lang="en-US" b="0" dirty="0" smtClean="0"/>
              <a:t>We looked at 4 scenarios </a:t>
            </a:r>
          </a:p>
          <a:p>
            <a:pPr lvl="1"/>
            <a:r>
              <a:rPr lang="en-US" dirty="0" smtClean="0"/>
              <a:t>BAU: based on WAO projections to 2050</a:t>
            </a:r>
          </a:p>
          <a:p>
            <a:pPr lvl="1"/>
            <a:r>
              <a:rPr lang="en-US" b="0" dirty="0" smtClean="0"/>
              <a:t>High biofuels: 25% petroleum displacement</a:t>
            </a:r>
          </a:p>
          <a:p>
            <a:pPr lvl="1"/>
            <a:r>
              <a:rPr lang="en-US" dirty="0" smtClean="0"/>
              <a:t>High food: doubling of per-capita food demand</a:t>
            </a:r>
          </a:p>
          <a:p>
            <a:pPr lvl="1"/>
            <a:r>
              <a:rPr lang="en-US" b="0" dirty="0" smtClean="0"/>
              <a:t>High biofuels and food: 25% petroleum displacement and doubling per capita food demand</a:t>
            </a:r>
            <a:endParaRPr lang="en-US" b="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BAU results for the US and ROW</a:t>
            </a:r>
            <a:endParaRPr lang="en-US" dirty="0"/>
          </a:p>
        </p:txBody>
      </p:sp>
      <p:pic>
        <p:nvPicPr>
          <p:cNvPr id="5" name="Picture 4"/>
          <p:cNvPicPr/>
          <p:nvPr/>
        </p:nvPicPr>
        <p:blipFill>
          <a:blip r:embed="rId3" cstate="print"/>
          <a:srcRect/>
          <a:stretch>
            <a:fillRect/>
          </a:stretch>
        </p:blipFill>
        <p:spPr bwMode="auto">
          <a:xfrm>
            <a:off x="1219200" y="1905000"/>
            <a:ext cx="6629400" cy="2598749"/>
          </a:xfrm>
          <a:prstGeom prst="rect">
            <a:avLst/>
          </a:prstGeom>
          <a:noFill/>
          <a:ln w="9525">
            <a:noFill/>
            <a:miter lim="800000"/>
            <a:headEnd/>
            <a:tailEn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a:t>
            </a:r>
            <a:endParaRPr lang="en-US" dirty="0"/>
          </a:p>
        </p:txBody>
      </p:sp>
      <p:sp>
        <p:nvSpPr>
          <p:cNvPr id="3" name="Content Placeholder 2"/>
          <p:cNvSpPr>
            <a:spLocks noGrp="1"/>
          </p:cNvSpPr>
          <p:nvPr>
            <p:ph idx="1"/>
          </p:nvPr>
        </p:nvSpPr>
        <p:spPr/>
        <p:txBody>
          <a:bodyPr/>
          <a:lstStyle/>
          <a:p>
            <a:r>
              <a:rPr lang="en-US" b="0" dirty="0" smtClean="0"/>
              <a:t>Introduction to land use change and biofuels</a:t>
            </a:r>
          </a:p>
          <a:p>
            <a:pPr lvl="1"/>
            <a:r>
              <a:rPr lang="en-US" dirty="0" smtClean="0"/>
              <a:t>Sustainability implications</a:t>
            </a:r>
          </a:p>
          <a:p>
            <a:pPr lvl="1"/>
            <a:r>
              <a:rPr lang="en-US" dirty="0" smtClean="0"/>
              <a:t>Variability in modeling results</a:t>
            </a:r>
          </a:p>
          <a:p>
            <a:r>
              <a:rPr lang="en-US" b="0" dirty="0" smtClean="0"/>
              <a:t>NREL’s LUC modeling approach</a:t>
            </a:r>
          </a:p>
          <a:p>
            <a:pPr lvl="1"/>
            <a:r>
              <a:rPr lang="en-US" dirty="0" smtClean="0"/>
              <a:t>Rationale</a:t>
            </a:r>
          </a:p>
          <a:p>
            <a:pPr lvl="1"/>
            <a:r>
              <a:rPr lang="en-US" dirty="0" smtClean="0"/>
              <a:t>Model structure</a:t>
            </a:r>
          </a:p>
          <a:p>
            <a:pPr lvl="1"/>
            <a:r>
              <a:rPr lang="en-US" dirty="0" smtClean="0"/>
              <a:t>Results</a:t>
            </a:r>
          </a:p>
          <a:p>
            <a:pPr lvl="1"/>
            <a:r>
              <a:rPr lang="en-US" dirty="0" smtClean="0"/>
              <a:t>Future direction</a:t>
            </a:r>
          </a:p>
          <a:p>
            <a:pPr lvl="1"/>
            <a:endParaRPr lang="en-US" dirty="0" smtClean="0"/>
          </a:p>
          <a:p>
            <a:pPr lvl="1"/>
            <a:endParaRPr lang="en-US" dirty="0" smtClean="0"/>
          </a:p>
          <a:p>
            <a:pPr lvl="1"/>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BAU results for the US and ROW</a:t>
            </a:r>
            <a:endParaRPr lang="en-US" dirty="0"/>
          </a:p>
        </p:txBody>
      </p:sp>
      <p:pic>
        <p:nvPicPr>
          <p:cNvPr id="5" name="Picture 4"/>
          <p:cNvPicPr/>
          <p:nvPr/>
        </p:nvPicPr>
        <p:blipFill>
          <a:blip r:embed="rId3" cstate="print"/>
          <a:srcRect/>
          <a:stretch>
            <a:fillRect/>
          </a:stretch>
        </p:blipFill>
        <p:spPr bwMode="auto">
          <a:xfrm>
            <a:off x="1219200" y="1905000"/>
            <a:ext cx="6629400" cy="2598749"/>
          </a:xfrm>
          <a:prstGeom prst="rect">
            <a:avLst/>
          </a:prstGeom>
          <a:noFill/>
          <a:ln w="9525">
            <a:noFill/>
            <a:miter lim="800000"/>
            <a:headEnd/>
            <a:tailEnd/>
          </a:ln>
        </p:spPr>
      </p:pic>
      <p:cxnSp>
        <p:nvCxnSpPr>
          <p:cNvPr id="8" name="Straight Arrow Connector 7"/>
          <p:cNvCxnSpPr/>
          <p:nvPr/>
        </p:nvCxnSpPr>
        <p:spPr>
          <a:xfrm flipH="1">
            <a:off x="6705600" y="1524000"/>
            <a:ext cx="762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19800" y="877669"/>
            <a:ext cx="3092321" cy="646331"/>
          </a:xfrm>
          <a:prstGeom prst="rect">
            <a:avLst/>
          </a:prstGeom>
          <a:noFill/>
        </p:spPr>
        <p:txBody>
          <a:bodyPr wrap="none" rtlCol="0">
            <a:spAutoFit/>
          </a:bodyPr>
          <a:lstStyle/>
          <a:p>
            <a:r>
              <a:rPr lang="en-US" dirty="0" smtClean="0"/>
              <a:t>Pasture land expands to supply</a:t>
            </a:r>
          </a:p>
          <a:p>
            <a:r>
              <a:rPr lang="en-US" dirty="0" smtClean="0"/>
              <a:t>increased meat demand</a:t>
            </a:r>
            <a:endParaRPr lang="en-US"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food demand-US and ROW</a:t>
            </a:r>
            <a:endParaRPr lang="en-US" dirty="0"/>
          </a:p>
        </p:txBody>
      </p:sp>
      <p:pic>
        <p:nvPicPr>
          <p:cNvPr id="6" name="Picture 5"/>
          <p:cNvPicPr/>
          <p:nvPr/>
        </p:nvPicPr>
        <p:blipFill>
          <a:blip r:embed="rId3" cstate="print"/>
          <a:srcRect/>
          <a:stretch>
            <a:fillRect/>
          </a:stretch>
        </p:blipFill>
        <p:spPr bwMode="auto">
          <a:xfrm>
            <a:off x="1245078" y="2133600"/>
            <a:ext cx="6629400" cy="2514600"/>
          </a:xfrm>
          <a:prstGeom prst="rect">
            <a:avLst/>
          </a:prstGeom>
          <a:noFill/>
          <a:ln w="9525">
            <a:noFill/>
            <a:miter lim="800000"/>
            <a:headEnd/>
            <a:tailEnd/>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food demand-US and ROW</a:t>
            </a:r>
            <a:endParaRPr lang="en-US" dirty="0"/>
          </a:p>
        </p:txBody>
      </p:sp>
      <p:pic>
        <p:nvPicPr>
          <p:cNvPr id="6" name="Picture 5"/>
          <p:cNvPicPr/>
          <p:nvPr/>
        </p:nvPicPr>
        <p:blipFill>
          <a:blip r:embed="rId3" cstate="print"/>
          <a:srcRect/>
          <a:stretch>
            <a:fillRect/>
          </a:stretch>
        </p:blipFill>
        <p:spPr bwMode="auto">
          <a:xfrm>
            <a:off x="1245078" y="2133600"/>
            <a:ext cx="6629400" cy="2514600"/>
          </a:xfrm>
          <a:prstGeom prst="rect">
            <a:avLst/>
          </a:prstGeom>
          <a:noFill/>
          <a:ln w="9525">
            <a:noFill/>
            <a:miter lim="800000"/>
            <a:headEnd/>
            <a:tailEnd/>
          </a:ln>
        </p:spPr>
      </p:pic>
      <p:cxnSp>
        <p:nvCxnSpPr>
          <p:cNvPr id="8" name="Straight Arrow Connector 7"/>
          <p:cNvCxnSpPr/>
          <p:nvPr/>
        </p:nvCxnSpPr>
        <p:spPr>
          <a:xfrm>
            <a:off x="5715000" y="1676400"/>
            <a:ext cx="10668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5" idx="2"/>
          </p:cNvCxnSpPr>
          <p:nvPr/>
        </p:nvCxnSpPr>
        <p:spPr>
          <a:xfrm flipH="1">
            <a:off x="4038600" y="1664732"/>
            <a:ext cx="500681" cy="1611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71800" y="1295400"/>
            <a:ext cx="3134961" cy="369332"/>
          </a:xfrm>
          <a:prstGeom prst="rect">
            <a:avLst/>
          </a:prstGeom>
          <a:noFill/>
        </p:spPr>
        <p:txBody>
          <a:bodyPr wrap="none" rtlCol="0">
            <a:spAutoFit/>
          </a:bodyPr>
          <a:lstStyle/>
          <a:p>
            <a:r>
              <a:rPr lang="en-US" dirty="0" smtClean="0"/>
              <a:t>Cropland expands by circa 10% </a:t>
            </a:r>
            <a:endParaRPr lang="en-US" dirty="0"/>
          </a:p>
        </p:txBody>
      </p:sp>
      <p:cxnSp>
        <p:nvCxnSpPr>
          <p:cNvPr id="17" name="Straight Arrow Connector 16"/>
          <p:cNvCxnSpPr/>
          <p:nvPr/>
        </p:nvCxnSpPr>
        <p:spPr>
          <a:xfrm flipH="1">
            <a:off x="6781800" y="1676400"/>
            <a:ext cx="228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705600" y="1066800"/>
            <a:ext cx="2309287" cy="646331"/>
          </a:xfrm>
          <a:prstGeom prst="rect">
            <a:avLst/>
          </a:prstGeom>
          <a:noFill/>
        </p:spPr>
        <p:txBody>
          <a:bodyPr wrap="none" rtlCol="0">
            <a:spAutoFit/>
          </a:bodyPr>
          <a:lstStyle/>
          <a:p>
            <a:r>
              <a:rPr lang="en-US" dirty="0" smtClean="0"/>
              <a:t>ROW pasture expands </a:t>
            </a:r>
          </a:p>
          <a:p>
            <a:r>
              <a:rPr lang="en-US" dirty="0" smtClean="0"/>
              <a:t>to supply meat</a:t>
            </a:r>
            <a:endParaRPr lang="en-US" dirty="0"/>
          </a:p>
        </p:txBody>
      </p:sp>
      <p:cxnSp>
        <p:nvCxnSpPr>
          <p:cNvPr id="20" name="Straight Arrow Connector 19"/>
          <p:cNvCxnSpPr/>
          <p:nvPr/>
        </p:nvCxnSpPr>
        <p:spPr>
          <a:xfrm>
            <a:off x="2209800" y="1905000"/>
            <a:ext cx="10668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7200" y="1524000"/>
            <a:ext cx="2797369" cy="369332"/>
          </a:xfrm>
          <a:prstGeom prst="rect">
            <a:avLst/>
          </a:prstGeom>
          <a:noFill/>
        </p:spPr>
        <p:txBody>
          <a:bodyPr wrap="none" rtlCol="0">
            <a:spAutoFit/>
          </a:bodyPr>
          <a:lstStyle/>
          <a:p>
            <a:r>
              <a:rPr lang="en-US" dirty="0" smtClean="0"/>
              <a:t>Cropland pulls from pasture</a:t>
            </a:r>
            <a:endParaRPr lang="en-US"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biofuel demand: US and ROW</a:t>
            </a:r>
            <a:endParaRPr lang="en-US" dirty="0"/>
          </a:p>
        </p:txBody>
      </p:sp>
      <p:pic>
        <p:nvPicPr>
          <p:cNvPr id="6" name="Picture 5"/>
          <p:cNvPicPr/>
          <p:nvPr/>
        </p:nvPicPr>
        <p:blipFill>
          <a:blip r:embed="rId3" cstate="print"/>
          <a:srcRect/>
          <a:stretch>
            <a:fillRect/>
          </a:stretch>
        </p:blipFill>
        <p:spPr bwMode="auto">
          <a:xfrm>
            <a:off x="1328470" y="1981200"/>
            <a:ext cx="6477000" cy="2667000"/>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biofuel demand: US and ROW</a:t>
            </a:r>
            <a:endParaRPr lang="en-US" dirty="0"/>
          </a:p>
        </p:txBody>
      </p:sp>
      <p:pic>
        <p:nvPicPr>
          <p:cNvPr id="6" name="Picture 5"/>
          <p:cNvPicPr/>
          <p:nvPr/>
        </p:nvPicPr>
        <p:blipFill>
          <a:blip r:embed="rId3" cstate="print"/>
          <a:srcRect/>
          <a:stretch>
            <a:fillRect/>
          </a:stretch>
        </p:blipFill>
        <p:spPr bwMode="auto">
          <a:xfrm>
            <a:off x="1328470" y="1981200"/>
            <a:ext cx="6477000" cy="2667000"/>
          </a:xfrm>
          <a:prstGeom prst="rect">
            <a:avLst/>
          </a:prstGeom>
          <a:noFill/>
          <a:ln w="9525">
            <a:noFill/>
            <a:miter lim="800000"/>
            <a:headEnd/>
            <a:tailEnd/>
          </a:ln>
        </p:spPr>
      </p:pic>
      <p:sp>
        <p:nvSpPr>
          <p:cNvPr id="4" name="TextBox 3"/>
          <p:cNvSpPr txBox="1"/>
          <p:nvPr/>
        </p:nvSpPr>
        <p:spPr>
          <a:xfrm>
            <a:off x="2286000" y="1066800"/>
            <a:ext cx="4450962" cy="646331"/>
          </a:xfrm>
          <a:prstGeom prst="rect">
            <a:avLst/>
          </a:prstGeom>
          <a:noFill/>
        </p:spPr>
        <p:txBody>
          <a:bodyPr wrap="none" rtlCol="0">
            <a:spAutoFit/>
          </a:bodyPr>
          <a:lstStyle/>
          <a:p>
            <a:pPr algn="ctr"/>
            <a:r>
              <a:rPr lang="en-US" dirty="0" smtClean="0"/>
              <a:t>To meet aggressive biofuel and food demand </a:t>
            </a:r>
          </a:p>
          <a:p>
            <a:pPr algn="ctr"/>
            <a:r>
              <a:rPr lang="en-US" dirty="0" smtClean="0"/>
              <a:t>circa 700 million hectares are needed</a:t>
            </a:r>
            <a:endParaRPr lang="en-US" dirty="0"/>
          </a:p>
        </p:txBody>
      </p:sp>
      <p:cxnSp>
        <p:nvCxnSpPr>
          <p:cNvPr id="7" name="Straight Arrow Connector 6"/>
          <p:cNvCxnSpPr/>
          <p:nvPr/>
        </p:nvCxnSpPr>
        <p:spPr>
          <a:xfrm flipH="1" flipV="1">
            <a:off x="3733800" y="3124200"/>
            <a:ext cx="114300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257800" y="3429000"/>
            <a:ext cx="1524000" cy="205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14600" y="5715000"/>
            <a:ext cx="5044651" cy="369332"/>
          </a:xfrm>
          <a:prstGeom prst="rect">
            <a:avLst/>
          </a:prstGeom>
          <a:noFill/>
        </p:spPr>
        <p:txBody>
          <a:bodyPr wrap="none" rtlCol="0">
            <a:spAutoFit/>
          </a:bodyPr>
          <a:lstStyle/>
          <a:p>
            <a:r>
              <a:rPr lang="en-US" dirty="0" smtClean="0"/>
              <a:t>Cropland expands by over 50% (US) and 25% (ROW)</a:t>
            </a:r>
            <a:endParaRPr lang="en-US" dirty="0"/>
          </a:p>
        </p:txBody>
      </p:sp>
      <p:cxnSp>
        <p:nvCxnSpPr>
          <p:cNvPr id="16" name="Straight Arrow Connector 15"/>
          <p:cNvCxnSpPr/>
          <p:nvPr/>
        </p:nvCxnSpPr>
        <p:spPr>
          <a:xfrm flipV="1">
            <a:off x="1600200" y="34290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7200" y="5105400"/>
            <a:ext cx="2166683" cy="646331"/>
          </a:xfrm>
          <a:prstGeom prst="rect">
            <a:avLst/>
          </a:prstGeom>
          <a:noFill/>
        </p:spPr>
        <p:txBody>
          <a:bodyPr wrap="none" rtlCol="0">
            <a:spAutoFit/>
          </a:bodyPr>
          <a:lstStyle/>
          <a:p>
            <a:r>
              <a:rPr lang="en-US" dirty="0" smtClean="0"/>
              <a:t>Pastureland supplies </a:t>
            </a:r>
          </a:p>
          <a:p>
            <a:r>
              <a:rPr lang="en-US" dirty="0" smtClean="0"/>
              <a:t>much of the land</a:t>
            </a:r>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food and biofuel demand</a:t>
            </a:r>
            <a:endParaRPr lang="en-US" dirty="0"/>
          </a:p>
        </p:txBody>
      </p:sp>
      <p:pic>
        <p:nvPicPr>
          <p:cNvPr id="5" name="Picture 4"/>
          <p:cNvPicPr/>
          <p:nvPr/>
        </p:nvPicPr>
        <p:blipFill>
          <a:blip r:embed="rId3" cstate="print"/>
          <a:srcRect/>
          <a:stretch>
            <a:fillRect/>
          </a:stretch>
        </p:blipFill>
        <p:spPr bwMode="auto">
          <a:xfrm>
            <a:off x="1329904" y="2057400"/>
            <a:ext cx="6477000" cy="2590799"/>
          </a:xfrm>
          <a:prstGeom prst="rect">
            <a:avLst/>
          </a:prstGeom>
          <a:noFill/>
          <a:ln w="9525">
            <a:noFill/>
            <a:miter lim="800000"/>
            <a:headEnd/>
            <a:tailEnd/>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 food and biofuel demand</a:t>
            </a:r>
            <a:endParaRPr lang="en-US" dirty="0"/>
          </a:p>
        </p:txBody>
      </p:sp>
      <p:pic>
        <p:nvPicPr>
          <p:cNvPr id="5" name="Picture 4"/>
          <p:cNvPicPr/>
          <p:nvPr/>
        </p:nvPicPr>
        <p:blipFill>
          <a:blip r:embed="rId3" cstate="print"/>
          <a:srcRect/>
          <a:stretch>
            <a:fillRect/>
          </a:stretch>
        </p:blipFill>
        <p:spPr bwMode="auto">
          <a:xfrm>
            <a:off x="1329904" y="2057400"/>
            <a:ext cx="6477000" cy="2590799"/>
          </a:xfrm>
          <a:prstGeom prst="rect">
            <a:avLst/>
          </a:prstGeom>
          <a:noFill/>
          <a:ln w="9525">
            <a:noFill/>
            <a:miter lim="800000"/>
            <a:headEnd/>
            <a:tailEnd/>
          </a:ln>
        </p:spPr>
      </p:pic>
      <p:cxnSp>
        <p:nvCxnSpPr>
          <p:cNvPr id="6" name="Straight Arrow Connector 5"/>
          <p:cNvCxnSpPr/>
          <p:nvPr/>
        </p:nvCxnSpPr>
        <p:spPr>
          <a:xfrm>
            <a:off x="5334000" y="1524000"/>
            <a:ext cx="990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581400" y="1600200"/>
            <a:ext cx="2286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33600" y="914400"/>
            <a:ext cx="5081904" cy="646331"/>
          </a:xfrm>
          <a:prstGeom prst="rect">
            <a:avLst/>
          </a:prstGeom>
          <a:noFill/>
        </p:spPr>
        <p:txBody>
          <a:bodyPr wrap="none" rtlCol="0">
            <a:spAutoFit/>
          </a:bodyPr>
          <a:lstStyle/>
          <a:p>
            <a:r>
              <a:rPr lang="en-US" dirty="0" smtClean="0"/>
              <a:t>Pasture land is being pulled into biofuel production </a:t>
            </a:r>
          </a:p>
          <a:p>
            <a:r>
              <a:rPr lang="en-US" dirty="0" smtClean="0"/>
              <a:t>and can’t respond as well to growing meat demands</a:t>
            </a:r>
            <a:endParaRPr 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Available land trends across scenarios</a:t>
            </a:r>
            <a:endParaRPr lang="en-US" dirty="0"/>
          </a:p>
        </p:txBody>
      </p:sp>
      <p:pic>
        <p:nvPicPr>
          <p:cNvPr id="6" name="Picture 5"/>
          <p:cNvPicPr/>
          <p:nvPr/>
        </p:nvPicPr>
        <p:blipFill>
          <a:blip r:embed="rId2" cstate="print"/>
          <a:srcRect/>
          <a:stretch>
            <a:fillRect/>
          </a:stretch>
        </p:blipFill>
        <p:spPr bwMode="auto">
          <a:xfrm>
            <a:off x="1919287" y="1651952"/>
            <a:ext cx="5305425" cy="3554095"/>
          </a:xfrm>
          <a:prstGeom prst="rect">
            <a:avLst/>
          </a:prstGeom>
          <a:noFill/>
          <a:ln w="9525">
            <a:noFill/>
            <a:miter lim="800000"/>
            <a:headEnd/>
            <a:tailEnd/>
          </a:ln>
        </p:spPr>
      </p:pic>
      <p:cxnSp>
        <p:nvCxnSpPr>
          <p:cNvPr id="8" name="Straight Arrow Connector 7"/>
          <p:cNvCxnSpPr/>
          <p:nvPr/>
        </p:nvCxnSpPr>
        <p:spPr>
          <a:xfrm flipH="1" flipV="1">
            <a:off x="5486400" y="4419600"/>
            <a:ext cx="1295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00600" y="6019800"/>
            <a:ext cx="3904595" cy="646331"/>
          </a:xfrm>
          <a:prstGeom prst="rect">
            <a:avLst/>
          </a:prstGeom>
          <a:noFill/>
        </p:spPr>
        <p:txBody>
          <a:bodyPr wrap="none" rtlCol="0">
            <a:spAutoFit/>
          </a:bodyPr>
          <a:lstStyle/>
          <a:p>
            <a:r>
              <a:rPr lang="en-US" dirty="0" smtClean="0"/>
              <a:t>High food demands cause expansion of </a:t>
            </a:r>
          </a:p>
          <a:p>
            <a:r>
              <a:rPr lang="en-US" dirty="0" smtClean="0"/>
              <a:t>pasture at the cost of available lands</a:t>
            </a:r>
            <a:endParaRPr lang="en-US"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a:t>
            </a:r>
            <a:endParaRPr lang="en-US" dirty="0"/>
          </a:p>
        </p:txBody>
      </p:sp>
      <p:sp>
        <p:nvSpPr>
          <p:cNvPr id="4" name="Content Placeholder 3"/>
          <p:cNvSpPr>
            <a:spLocks noGrp="1"/>
          </p:cNvSpPr>
          <p:nvPr>
            <p:ph idx="1"/>
          </p:nvPr>
        </p:nvSpPr>
        <p:spPr/>
        <p:txBody>
          <a:bodyPr>
            <a:normAutofit/>
          </a:bodyPr>
          <a:lstStyle/>
          <a:p>
            <a:r>
              <a:rPr lang="en-US" sz="2800" b="0" dirty="0" smtClean="0"/>
              <a:t>Overall, our results suggest that even in a future with high food and biofuel demands there is enough “available” land to meet both food and fuel needs.</a:t>
            </a:r>
          </a:p>
          <a:p>
            <a:r>
              <a:rPr lang="en-US" sz="2800" b="0" dirty="0" smtClean="0"/>
              <a:t>Most of the land is supplied by pasture</a:t>
            </a:r>
          </a:p>
          <a:p>
            <a:r>
              <a:rPr lang="en-US" sz="2800" b="0" dirty="0" smtClean="0"/>
              <a:t>Demand for land-intensive meat is difficult to supply under the high biofuel scenarios</a:t>
            </a:r>
          </a:p>
          <a:p>
            <a:endParaRPr lang="en-US" sz="2800" b="0" dirty="0" smtClean="0"/>
          </a:p>
          <a:p>
            <a:endParaRPr lang="en-US" sz="2800" b="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400" dirty="0" smtClean="0"/>
              <a:t>Sustainability Assessments Vary Considerably</a:t>
            </a:r>
            <a:endParaRPr lang="en-US" sz="2400" dirty="0"/>
          </a:p>
        </p:txBody>
      </p:sp>
      <p:graphicFrame>
        <p:nvGraphicFramePr>
          <p:cNvPr id="7" name="Table 6"/>
          <p:cNvGraphicFramePr>
            <a:graphicFrameLocks noGrp="1"/>
          </p:cNvGraphicFramePr>
          <p:nvPr/>
        </p:nvGraphicFramePr>
        <p:xfrm>
          <a:off x="112825" y="1696200"/>
          <a:ext cx="7718996" cy="889000"/>
        </p:xfrm>
        <a:graphic>
          <a:graphicData uri="http://schemas.openxmlformats.org/drawingml/2006/table">
            <a:tbl>
              <a:tblPr firstRow="1" bandRow="1">
                <a:tableStyleId>{5C22544A-7EE6-4342-B048-85BDC9FD1C3A}</a:tableStyleId>
              </a:tblPr>
              <a:tblGrid>
                <a:gridCol w="1655841"/>
                <a:gridCol w="1038256"/>
                <a:gridCol w="994953"/>
                <a:gridCol w="1058930"/>
                <a:gridCol w="946027"/>
                <a:gridCol w="958189"/>
                <a:gridCol w="1066800"/>
              </a:tblGrid>
              <a:tr h="370840">
                <a:tc>
                  <a:txBody>
                    <a:bodyPr/>
                    <a:lstStyle/>
                    <a:p>
                      <a:endParaRPr lang="en-US" sz="1600" dirty="0">
                        <a:solidFill>
                          <a:srgbClr val="002060"/>
                        </a:solidFill>
                      </a:endParaRPr>
                    </a:p>
                  </a:txBody>
                  <a:tcPr/>
                </a:tc>
                <a:tc>
                  <a:txBody>
                    <a:bodyPr/>
                    <a:lstStyle/>
                    <a:p>
                      <a:r>
                        <a:rPr lang="en-US" sz="1400" b="0" dirty="0" err="1" smtClean="0">
                          <a:solidFill>
                            <a:schemeClr val="bg1"/>
                          </a:solidFill>
                        </a:rPr>
                        <a:t>Patzek</a:t>
                      </a:r>
                      <a:r>
                        <a:rPr lang="en-US" sz="1400" b="0" dirty="0" smtClean="0">
                          <a:solidFill>
                            <a:schemeClr val="bg1"/>
                          </a:solidFill>
                        </a:rPr>
                        <a:t> 2004</a:t>
                      </a:r>
                      <a:endParaRPr lang="en-US" sz="1400" b="0" dirty="0">
                        <a:solidFill>
                          <a:schemeClr val="bg1"/>
                        </a:solidFill>
                      </a:endParaRPr>
                    </a:p>
                  </a:txBody>
                  <a:tcPr/>
                </a:tc>
                <a:tc>
                  <a:txBody>
                    <a:bodyPr/>
                    <a:lstStyle/>
                    <a:p>
                      <a:r>
                        <a:rPr lang="en-US" sz="1400" b="0" dirty="0" smtClean="0">
                          <a:solidFill>
                            <a:schemeClr val="bg1"/>
                          </a:solidFill>
                        </a:rPr>
                        <a:t>Pimentel </a:t>
                      </a:r>
                    </a:p>
                    <a:p>
                      <a:r>
                        <a:rPr lang="en-US" sz="1400" b="0" dirty="0" smtClean="0">
                          <a:solidFill>
                            <a:schemeClr val="bg1"/>
                          </a:solidFill>
                        </a:rPr>
                        <a:t>et al 2005</a:t>
                      </a:r>
                      <a:endParaRPr lang="en-US" sz="1400" b="0" dirty="0">
                        <a:solidFill>
                          <a:schemeClr val="bg1"/>
                        </a:solidFill>
                      </a:endParaRPr>
                    </a:p>
                  </a:txBody>
                  <a:tcPr/>
                </a:tc>
                <a:tc>
                  <a:txBody>
                    <a:bodyPr/>
                    <a:lstStyle/>
                    <a:p>
                      <a:r>
                        <a:rPr lang="en-US" sz="1400" b="0" dirty="0" smtClean="0">
                          <a:solidFill>
                            <a:schemeClr val="bg1"/>
                          </a:solidFill>
                        </a:rPr>
                        <a:t>De </a:t>
                      </a:r>
                      <a:r>
                        <a:rPr lang="en-US" sz="1400" b="0" dirty="0" err="1" smtClean="0">
                          <a:solidFill>
                            <a:schemeClr val="bg1"/>
                          </a:solidFill>
                        </a:rPr>
                        <a:t>Olivera</a:t>
                      </a:r>
                      <a:r>
                        <a:rPr lang="en-US" sz="1400" b="0" dirty="0" smtClean="0">
                          <a:solidFill>
                            <a:schemeClr val="bg1"/>
                          </a:solidFill>
                        </a:rPr>
                        <a:t> </a:t>
                      </a:r>
                    </a:p>
                    <a:p>
                      <a:r>
                        <a:rPr lang="en-US" sz="1400" b="0" dirty="0" smtClean="0">
                          <a:solidFill>
                            <a:schemeClr val="bg1"/>
                          </a:solidFill>
                        </a:rPr>
                        <a:t>et al  2005</a:t>
                      </a:r>
                      <a:endParaRPr lang="en-US" sz="1400" b="0" dirty="0">
                        <a:solidFill>
                          <a:schemeClr val="bg1"/>
                        </a:solidFill>
                      </a:endParaRPr>
                    </a:p>
                  </a:txBody>
                  <a:tcPr/>
                </a:tc>
                <a:tc>
                  <a:txBody>
                    <a:bodyPr/>
                    <a:lstStyle/>
                    <a:p>
                      <a:r>
                        <a:rPr lang="en-US" sz="1400" b="0" dirty="0" err="1" smtClean="0">
                          <a:solidFill>
                            <a:schemeClr val="bg1"/>
                          </a:solidFill>
                        </a:rPr>
                        <a:t>Shapouri</a:t>
                      </a:r>
                      <a:r>
                        <a:rPr lang="en-US" sz="1400" b="0" dirty="0" smtClean="0">
                          <a:solidFill>
                            <a:schemeClr val="bg1"/>
                          </a:solidFill>
                        </a:rPr>
                        <a:t> et al 2004</a:t>
                      </a:r>
                      <a:endParaRPr lang="en-US" sz="1400" b="0" dirty="0">
                        <a:solidFill>
                          <a:schemeClr val="bg1"/>
                        </a:solidFill>
                      </a:endParaRPr>
                    </a:p>
                  </a:txBody>
                  <a:tcPr/>
                </a:tc>
                <a:tc>
                  <a:txBody>
                    <a:bodyPr/>
                    <a:lstStyle/>
                    <a:p>
                      <a:r>
                        <a:rPr lang="en-US" sz="1400" b="0" dirty="0" smtClean="0">
                          <a:solidFill>
                            <a:schemeClr val="bg1"/>
                          </a:solidFill>
                        </a:rPr>
                        <a:t>Farrell</a:t>
                      </a:r>
                      <a:r>
                        <a:rPr lang="en-US" sz="1400" b="0" baseline="0" dirty="0" smtClean="0">
                          <a:solidFill>
                            <a:schemeClr val="bg1"/>
                          </a:solidFill>
                        </a:rPr>
                        <a:t> </a:t>
                      </a:r>
                    </a:p>
                    <a:p>
                      <a:r>
                        <a:rPr lang="en-US" sz="1400" b="0" baseline="0" dirty="0" smtClean="0">
                          <a:solidFill>
                            <a:schemeClr val="bg1"/>
                          </a:solidFill>
                        </a:rPr>
                        <a:t>et al 2006</a:t>
                      </a:r>
                      <a:endParaRPr lang="en-US" sz="1400" b="0" dirty="0">
                        <a:solidFill>
                          <a:schemeClr val="bg1"/>
                        </a:solidFill>
                      </a:endParaRPr>
                    </a:p>
                  </a:txBody>
                  <a:tcPr/>
                </a:tc>
                <a:tc>
                  <a:txBody>
                    <a:bodyPr/>
                    <a:lstStyle/>
                    <a:p>
                      <a:r>
                        <a:rPr lang="en-US" sz="1400" b="0" dirty="0" smtClean="0">
                          <a:solidFill>
                            <a:schemeClr val="bg1"/>
                          </a:solidFill>
                        </a:rPr>
                        <a:t>Gasoline</a:t>
                      </a:r>
                      <a:endParaRPr lang="en-US" sz="1400" b="0" dirty="0">
                        <a:solidFill>
                          <a:schemeClr val="bg1"/>
                        </a:solidFill>
                      </a:endParaRPr>
                    </a:p>
                  </a:txBody>
                  <a:tcPr/>
                </a:tc>
              </a:tr>
              <a:tr h="370840">
                <a:tc>
                  <a:txBody>
                    <a:bodyPr/>
                    <a:lstStyle/>
                    <a:p>
                      <a:r>
                        <a:rPr lang="en-US" sz="1600" dirty="0" smtClean="0">
                          <a:solidFill>
                            <a:srgbClr val="002060"/>
                          </a:solidFill>
                        </a:rPr>
                        <a:t>GHG g CO</a:t>
                      </a:r>
                      <a:r>
                        <a:rPr lang="en-US" sz="1600" baseline="-25000" dirty="0" smtClean="0">
                          <a:solidFill>
                            <a:srgbClr val="002060"/>
                          </a:solidFill>
                        </a:rPr>
                        <a:t>2</a:t>
                      </a:r>
                      <a:r>
                        <a:rPr lang="en-US" sz="1600" dirty="0" smtClean="0">
                          <a:solidFill>
                            <a:srgbClr val="002060"/>
                          </a:solidFill>
                        </a:rPr>
                        <a:t> MJ</a:t>
                      </a:r>
                      <a:r>
                        <a:rPr lang="en-US" sz="1600" baseline="30000" dirty="0" smtClean="0">
                          <a:solidFill>
                            <a:srgbClr val="002060"/>
                          </a:solidFill>
                        </a:rPr>
                        <a:t>-1</a:t>
                      </a:r>
                      <a:endParaRPr lang="en-US" sz="1600" baseline="30000" dirty="0">
                        <a:solidFill>
                          <a:srgbClr val="002060"/>
                        </a:solidFill>
                      </a:endParaRPr>
                    </a:p>
                  </a:txBody>
                  <a:tcPr/>
                </a:tc>
                <a:tc>
                  <a:txBody>
                    <a:bodyPr/>
                    <a:lstStyle/>
                    <a:p>
                      <a:pPr algn="ctr"/>
                      <a:r>
                        <a:rPr lang="en-US" sz="1600" dirty="0" smtClean="0">
                          <a:solidFill>
                            <a:srgbClr val="002060"/>
                          </a:solidFill>
                        </a:rPr>
                        <a:t>122</a:t>
                      </a:r>
                      <a:endParaRPr lang="en-US" sz="1600" dirty="0">
                        <a:solidFill>
                          <a:srgbClr val="002060"/>
                        </a:solidFill>
                      </a:endParaRPr>
                    </a:p>
                  </a:txBody>
                  <a:tcPr/>
                </a:tc>
                <a:tc>
                  <a:txBody>
                    <a:bodyPr/>
                    <a:lstStyle/>
                    <a:p>
                      <a:pPr algn="ctr"/>
                      <a:r>
                        <a:rPr lang="en-US" sz="1600" dirty="0" smtClean="0">
                          <a:solidFill>
                            <a:srgbClr val="002060"/>
                          </a:solidFill>
                        </a:rPr>
                        <a:t>117</a:t>
                      </a:r>
                      <a:endParaRPr lang="en-US" sz="1600" dirty="0">
                        <a:solidFill>
                          <a:srgbClr val="002060"/>
                        </a:solidFill>
                      </a:endParaRPr>
                    </a:p>
                  </a:txBody>
                  <a:tcPr/>
                </a:tc>
                <a:tc>
                  <a:txBody>
                    <a:bodyPr/>
                    <a:lstStyle/>
                    <a:p>
                      <a:pPr algn="ctr"/>
                      <a:r>
                        <a:rPr lang="en-US" sz="1600" dirty="0" smtClean="0">
                          <a:solidFill>
                            <a:srgbClr val="002060"/>
                          </a:solidFill>
                        </a:rPr>
                        <a:t>99</a:t>
                      </a:r>
                      <a:endParaRPr lang="en-US" sz="1600" dirty="0">
                        <a:solidFill>
                          <a:srgbClr val="002060"/>
                        </a:solidFill>
                      </a:endParaRPr>
                    </a:p>
                  </a:txBody>
                  <a:tcPr/>
                </a:tc>
                <a:tc>
                  <a:txBody>
                    <a:bodyPr/>
                    <a:lstStyle/>
                    <a:p>
                      <a:pPr algn="ctr"/>
                      <a:r>
                        <a:rPr lang="en-US" sz="1600" dirty="0" smtClean="0">
                          <a:solidFill>
                            <a:srgbClr val="002060"/>
                          </a:solidFill>
                        </a:rPr>
                        <a:t>61</a:t>
                      </a:r>
                      <a:endParaRPr lang="en-US" sz="1600" dirty="0">
                        <a:solidFill>
                          <a:srgbClr val="002060"/>
                        </a:solidFill>
                      </a:endParaRPr>
                    </a:p>
                  </a:txBody>
                  <a:tcPr/>
                </a:tc>
                <a:tc>
                  <a:txBody>
                    <a:bodyPr/>
                    <a:lstStyle/>
                    <a:p>
                      <a:pPr algn="ctr"/>
                      <a:r>
                        <a:rPr lang="en-US" sz="1600" dirty="0" smtClean="0">
                          <a:solidFill>
                            <a:srgbClr val="002060"/>
                          </a:solidFill>
                        </a:rPr>
                        <a:t>77</a:t>
                      </a:r>
                      <a:endParaRPr lang="en-US" sz="1600" dirty="0">
                        <a:solidFill>
                          <a:srgbClr val="002060"/>
                        </a:solidFill>
                      </a:endParaRPr>
                    </a:p>
                  </a:txBody>
                  <a:tcPr/>
                </a:tc>
                <a:tc>
                  <a:txBody>
                    <a:bodyPr/>
                    <a:lstStyle/>
                    <a:p>
                      <a:pPr algn="ctr"/>
                      <a:r>
                        <a:rPr lang="en-US" sz="1600" dirty="0" smtClean="0">
                          <a:solidFill>
                            <a:srgbClr val="002060"/>
                          </a:solidFill>
                        </a:rPr>
                        <a:t>94</a:t>
                      </a:r>
                      <a:endParaRPr lang="en-US" sz="1600" dirty="0">
                        <a:solidFill>
                          <a:srgbClr val="002060"/>
                        </a:solidFill>
                      </a:endParaRPr>
                    </a:p>
                  </a:txBody>
                  <a:tcPr/>
                </a:tc>
              </a:tr>
            </a:tbl>
          </a:graphicData>
        </a:graphic>
      </p:graphicFrame>
      <p:sp>
        <p:nvSpPr>
          <p:cNvPr id="8" name="TextBox 7"/>
          <p:cNvSpPr txBox="1"/>
          <p:nvPr/>
        </p:nvSpPr>
        <p:spPr>
          <a:xfrm>
            <a:off x="160317" y="3301811"/>
            <a:ext cx="4160113" cy="646331"/>
          </a:xfrm>
          <a:prstGeom prst="rect">
            <a:avLst/>
          </a:prstGeom>
          <a:noFill/>
        </p:spPr>
        <p:txBody>
          <a:bodyPr wrap="none" rtlCol="0">
            <a:spAutoFit/>
          </a:bodyPr>
          <a:lstStyle/>
          <a:p>
            <a:r>
              <a:rPr lang="en-US" sz="1200" baseline="30000" dirty="0" smtClean="0">
                <a:latin typeface="Arial" pitchFamily="34" charset="0"/>
                <a:cs typeface="Arial" pitchFamily="34" charset="0"/>
              </a:rPr>
              <a:t>1  </a:t>
            </a:r>
            <a:r>
              <a:rPr lang="en-US" sz="1200" dirty="0" smtClean="0">
                <a:latin typeface="Arial" pitchFamily="34" charset="0"/>
                <a:cs typeface="Arial" pitchFamily="34" charset="0"/>
              </a:rPr>
              <a:t>Data from Farrell et al 2006; GHG based on IPCC 100a </a:t>
            </a:r>
          </a:p>
          <a:p>
            <a:endParaRPr lang="en-US" sz="1200" dirty="0" smtClean="0">
              <a:latin typeface="Arial" pitchFamily="34" charset="0"/>
              <a:cs typeface="Arial" pitchFamily="34" charset="0"/>
            </a:endParaRPr>
          </a:p>
          <a:p>
            <a:endParaRPr lang="en-US" sz="1200" dirty="0" err="1" smtClean="0">
              <a:latin typeface="Arial" pitchFamily="34" charset="0"/>
              <a:cs typeface="Arial" pitchFamily="34" charset="0"/>
            </a:endParaRPr>
          </a:p>
        </p:txBody>
      </p:sp>
      <p:sp>
        <p:nvSpPr>
          <p:cNvPr id="9" name="TextBox 8"/>
          <p:cNvSpPr txBox="1"/>
          <p:nvPr/>
        </p:nvSpPr>
        <p:spPr>
          <a:xfrm>
            <a:off x="117775" y="3642846"/>
            <a:ext cx="8478668" cy="923330"/>
          </a:xfrm>
          <a:prstGeom prst="rect">
            <a:avLst/>
          </a:prstGeom>
          <a:noFill/>
        </p:spPr>
        <p:txBody>
          <a:bodyPr wrap="none" rtlCol="0">
            <a:spAutoFit/>
          </a:bodyPr>
          <a:lstStyle/>
          <a:p>
            <a:pPr>
              <a:buFont typeface="Arial" pitchFamily="34" charset="0"/>
              <a:buChar char="•"/>
            </a:pPr>
            <a:r>
              <a:rPr lang="en-US" dirty="0" smtClean="0">
                <a:latin typeface="Arial" pitchFamily="34" charset="0"/>
                <a:cs typeface="Arial" pitchFamily="34" charset="0"/>
              </a:rPr>
              <a:t>A survey of the literature, by NREL, indicates that there are &gt; 60 ethanol studies </a:t>
            </a:r>
          </a:p>
          <a:p>
            <a:pPr indent="111125"/>
            <a:r>
              <a:rPr lang="en-US" dirty="0" smtClean="0">
                <a:latin typeface="Arial" pitchFamily="34" charset="0"/>
                <a:cs typeface="Arial" pitchFamily="34" charset="0"/>
              </a:rPr>
              <a:t>published that use LCA to some extent.</a:t>
            </a:r>
          </a:p>
          <a:p>
            <a:pPr>
              <a:buFont typeface="Arial" pitchFamily="34" charset="0"/>
              <a:buChar char="•"/>
            </a:pPr>
            <a:r>
              <a:rPr lang="en-US" dirty="0" smtClean="0">
                <a:latin typeface="Arial" pitchFamily="34" charset="0"/>
                <a:cs typeface="Arial" pitchFamily="34" charset="0"/>
              </a:rPr>
              <a:t>Large discrepancies exist between studies.</a:t>
            </a:r>
          </a:p>
        </p:txBody>
      </p:sp>
      <p:sp>
        <p:nvSpPr>
          <p:cNvPr id="10" name="TextBox 9"/>
          <p:cNvSpPr txBox="1"/>
          <p:nvPr/>
        </p:nvSpPr>
        <p:spPr>
          <a:xfrm>
            <a:off x="0" y="875794"/>
            <a:ext cx="6340197" cy="369332"/>
          </a:xfrm>
          <a:prstGeom prst="rect">
            <a:avLst/>
          </a:prstGeom>
          <a:noFill/>
        </p:spPr>
        <p:txBody>
          <a:bodyPr wrap="none" rtlCol="0">
            <a:spAutoFit/>
          </a:bodyPr>
          <a:lstStyle/>
          <a:p>
            <a:r>
              <a:rPr lang="en-US" dirty="0" smtClean="0">
                <a:latin typeface="Arial" pitchFamily="34" charset="0"/>
                <a:cs typeface="Arial" pitchFamily="34" charset="0"/>
              </a:rPr>
              <a:t>Greenhouse gasses and net energy of corn-based ethanol </a:t>
            </a:r>
            <a:r>
              <a:rPr lang="en-US" baseline="30000" dirty="0" smtClean="0">
                <a:latin typeface="Arial" pitchFamily="34" charset="0"/>
                <a:cs typeface="Arial" pitchFamily="34" charset="0"/>
              </a:rPr>
              <a:t>1</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400" dirty="0" smtClean="0"/>
              <a:t>Sustainability Assessments Vary Considerably</a:t>
            </a:r>
            <a:endParaRPr lang="en-US" sz="2400" dirty="0"/>
          </a:p>
        </p:txBody>
      </p:sp>
      <p:graphicFrame>
        <p:nvGraphicFramePr>
          <p:cNvPr id="7" name="Table 6"/>
          <p:cNvGraphicFramePr>
            <a:graphicFrameLocks noGrp="1"/>
          </p:cNvGraphicFramePr>
          <p:nvPr/>
        </p:nvGraphicFramePr>
        <p:xfrm>
          <a:off x="112825" y="1696200"/>
          <a:ext cx="8802575" cy="889000"/>
        </p:xfrm>
        <a:graphic>
          <a:graphicData uri="http://schemas.openxmlformats.org/drawingml/2006/table">
            <a:tbl>
              <a:tblPr firstRow="1" bandRow="1">
                <a:tableStyleId>{5C22544A-7EE6-4342-B048-85BDC9FD1C3A}</a:tableStyleId>
              </a:tblPr>
              <a:tblGrid>
                <a:gridCol w="1655841"/>
                <a:gridCol w="1038256"/>
                <a:gridCol w="994953"/>
                <a:gridCol w="1058930"/>
                <a:gridCol w="946027"/>
                <a:gridCol w="958189"/>
                <a:gridCol w="1083579"/>
                <a:gridCol w="1066800"/>
              </a:tblGrid>
              <a:tr h="370840">
                <a:tc>
                  <a:txBody>
                    <a:bodyPr/>
                    <a:lstStyle/>
                    <a:p>
                      <a:endParaRPr lang="en-US" sz="1600" dirty="0">
                        <a:solidFill>
                          <a:srgbClr val="002060"/>
                        </a:solidFill>
                      </a:endParaRPr>
                    </a:p>
                  </a:txBody>
                  <a:tcPr/>
                </a:tc>
                <a:tc>
                  <a:txBody>
                    <a:bodyPr/>
                    <a:lstStyle/>
                    <a:p>
                      <a:r>
                        <a:rPr lang="en-US" sz="1400" b="0" dirty="0" err="1" smtClean="0">
                          <a:solidFill>
                            <a:schemeClr val="bg1"/>
                          </a:solidFill>
                        </a:rPr>
                        <a:t>Patzek</a:t>
                      </a:r>
                      <a:r>
                        <a:rPr lang="en-US" sz="1400" b="0" dirty="0" smtClean="0">
                          <a:solidFill>
                            <a:schemeClr val="bg1"/>
                          </a:solidFill>
                        </a:rPr>
                        <a:t> 2004</a:t>
                      </a:r>
                      <a:endParaRPr lang="en-US" sz="1400" b="0" dirty="0">
                        <a:solidFill>
                          <a:schemeClr val="bg1"/>
                        </a:solidFill>
                      </a:endParaRPr>
                    </a:p>
                  </a:txBody>
                  <a:tcPr/>
                </a:tc>
                <a:tc>
                  <a:txBody>
                    <a:bodyPr/>
                    <a:lstStyle/>
                    <a:p>
                      <a:r>
                        <a:rPr lang="en-US" sz="1400" b="0" dirty="0" smtClean="0">
                          <a:solidFill>
                            <a:schemeClr val="bg1"/>
                          </a:solidFill>
                        </a:rPr>
                        <a:t>Pimentel </a:t>
                      </a:r>
                    </a:p>
                    <a:p>
                      <a:r>
                        <a:rPr lang="en-US" sz="1400" b="0" dirty="0" smtClean="0">
                          <a:solidFill>
                            <a:schemeClr val="bg1"/>
                          </a:solidFill>
                        </a:rPr>
                        <a:t>et al 2005</a:t>
                      </a:r>
                      <a:endParaRPr lang="en-US" sz="1400" b="0" dirty="0">
                        <a:solidFill>
                          <a:schemeClr val="bg1"/>
                        </a:solidFill>
                      </a:endParaRPr>
                    </a:p>
                  </a:txBody>
                  <a:tcPr/>
                </a:tc>
                <a:tc>
                  <a:txBody>
                    <a:bodyPr/>
                    <a:lstStyle/>
                    <a:p>
                      <a:r>
                        <a:rPr lang="en-US" sz="1400" b="0" dirty="0" smtClean="0">
                          <a:solidFill>
                            <a:schemeClr val="bg1"/>
                          </a:solidFill>
                        </a:rPr>
                        <a:t>De </a:t>
                      </a:r>
                      <a:r>
                        <a:rPr lang="en-US" sz="1400" b="0" dirty="0" err="1" smtClean="0">
                          <a:solidFill>
                            <a:schemeClr val="bg1"/>
                          </a:solidFill>
                        </a:rPr>
                        <a:t>Olivera</a:t>
                      </a:r>
                      <a:r>
                        <a:rPr lang="en-US" sz="1400" b="0" dirty="0" smtClean="0">
                          <a:solidFill>
                            <a:schemeClr val="bg1"/>
                          </a:solidFill>
                        </a:rPr>
                        <a:t> </a:t>
                      </a:r>
                    </a:p>
                    <a:p>
                      <a:r>
                        <a:rPr lang="en-US" sz="1400" b="0" dirty="0" smtClean="0">
                          <a:solidFill>
                            <a:schemeClr val="bg1"/>
                          </a:solidFill>
                        </a:rPr>
                        <a:t>et al  2005</a:t>
                      </a:r>
                      <a:endParaRPr lang="en-US" sz="1400" b="0" dirty="0">
                        <a:solidFill>
                          <a:schemeClr val="bg1"/>
                        </a:solidFill>
                      </a:endParaRPr>
                    </a:p>
                  </a:txBody>
                  <a:tcPr/>
                </a:tc>
                <a:tc>
                  <a:txBody>
                    <a:bodyPr/>
                    <a:lstStyle/>
                    <a:p>
                      <a:r>
                        <a:rPr lang="en-US" sz="1400" b="0" dirty="0" err="1" smtClean="0">
                          <a:solidFill>
                            <a:schemeClr val="bg1"/>
                          </a:solidFill>
                        </a:rPr>
                        <a:t>Shapouri</a:t>
                      </a:r>
                      <a:r>
                        <a:rPr lang="en-US" sz="1400" b="0" dirty="0" smtClean="0">
                          <a:solidFill>
                            <a:schemeClr val="bg1"/>
                          </a:solidFill>
                        </a:rPr>
                        <a:t> et al 2004</a:t>
                      </a:r>
                      <a:endParaRPr lang="en-US" sz="1400" b="0" dirty="0">
                        <a:solidFill>
                          <a:schemeClr val="bg1"/>
                        </a:solidFill>
                      </a:endParaRPr>
                    </a:p>
                  </a:txBody>
                  <a:tcPr/>
                </a:tc>
                <a:tc>
                  <a:txBody>
                    <a:bodyPr/>
                    <a:lstStyle/>
                    <a:p>
                      <a:r>
                        <a:rPr lang="en-US" sz="1400" b="0" dirty="0" smtClean="0">
                          <a:solidFill>
                            <a:schemeClr val="bg1"/>
                          </a:solidFill>
                        </a:rPr>
                        <a:t>Farrell</a:t>
                      </a:r>
                      <a:r>
                        <a:rPr lang="en-US" sz="1400" b="0" baseline="0" dirty="0" smtClean="0">
                          <a:solidFill>
                            <a:schemeClr val="bg1"/>
                          </a:solidFill>
                        </a:rPr>
                        <a:t> </a:t>
                      </a:r>
                    </a:p>
                    <a:p>
                      <a:r>
                        <a:rPr lang="en-US" sz="1400" b="0" baseline="0" dirty="0" smtClean="0">
                          <a:solidFill>
                            <a:schemeClr val="bg1"/>
                          </a:solidFill>
                        </a:rPr>
                        <a:t>et al 2006</a:t>
                      </a:r>
                      <a:endParaRPr lang="en-US" sz="1400" b="0" dirty="0">
                        <a:solidFill>
                          <a:schemeClr val="bg1"/>
                        </a:solidFill>
                      </a:endParaRPr>
                    </a:p>
                  </a:txBody>
                  <a:tcPr/>
                </a:tc>
                <a:tc>
                  <a:txBody>
                    <a:bodyPr/>
                    <a:lstStyle/>
                    <a:p>
                      <a:r>
                        <a:rPr lang="en-US" sz="1400" b="0" dirty="0" err="1" smtClean="0">
                          <a:solidFill>
                            <a:schemeClr val="bg1"/>
                          </a:solidFill>
                        </a:rPr>
                        <a:t>Searchinger</a:t>
                      </a:r>
                      <a:r>
                        <a:rPr lang="en-US" sz="1400" b="0" dirty="0" smtClean="0">
                          <a:solidFill>
                            <a:schemeClr val="bg1"/>
                          </a:solidFill>
                        </a:rPr>
                        <a:t> </a:t>
                      </a:r>
                    </a:p>
                    <a:p>
                      <a:r>
                        <a:rPr lang="en-US" sz="1400" b="0" dirty="0" smtClean="0">
                          <a:solidFill>
                            <a:schemeClr val="bg1"/>
                          </a:solidFill>
                        </a:rPr>
                        <a:t>et al 2008</a:t>
                      </a:r>
                      <a:endParaRPr lang="en-US" sz="1400" b="0" dirty="0">
                        <a:solidFill>
                          <a:schemeClr val="bg1"/>
                        </a:solidFill>
                      </a:endParaRPr>
                    </a:p>
                  </a:txBody>
                  <a:tcPr/>
                </a:tc>
                <a:tc>
                  <a:txBody>
                    <a:bodyPr/>
                    <a:lstStyle/>
                    <a:p>
                      <a:r>
                        <a:rPr lang="en-US" sz="1400" b="0" dirty="0" smtClean="0">
                          <a:solidFill>
                            <a:schemeClr val="bg1"/>
                          </a:solidFill>
                        </a:rPr>
                        <a:t>Gasoline</a:t>
                      </a:r>
                      <a:endParaRPr lang="en-US" sz="1400" b="0" dirty="0">
                        <a:solidFill>
                          <a:schemeClr val="bg1"/>
                        </a:solidFill>
                      </a:endParaRPr>
                    </a:p>
                  </a:txBody>
                  <a:tcPr/>
                </a:tc>
              </a:tr>
              <a:tr h="370840">
                <a:tc>
                  <a:txBody>
                    <a:bodyPr/>
                    <a:lstStyle/>
                    <a:p>
                      <a:r>
                        <a:rPr lang="en-US" sz="1600" dirty="0" smtClean="0">
                          <a:solidFill>
                            <a:srgbClr val="002060"/>
                          </a:solidFill>
                        </a:rPr>
                        <a:t>GHG g CO</a:t>
                      </a:r>
                      <a:r>
                        <a:rPr lang="en-US" sz="1600" baseline="-25000" dirty="0" smtClean="0">
                          <a:solidFill>
                            <a:srgbClr val="002060"/>
                          </a:solidFill>
                        </a:rPr>
                        <a:t>2</a:t>
                      </a:r>
                      <a:r>
                        <a:rPr lang="en-US" sz="1600" dirty="0" smtClean="0">
                          <a:solidFill>
                            <a:srgbClr val="002060"/>
                          </a:solidFill>
                        </a:rPr>
                        <a:t> MJ</a:t>
                      </a:r>
                      <a:r>
                        <a:rPr lang="en-US" sz="1600" baseline="30000" dirty="0" smtClean="0">
                          <a:solidFill>
                            <a:srgbClr val="002060"/>
                          </a:solidFill>
                        </a:rPr>
                        <a:t>-1</a:t>
                      </a:r>
                      <a:endParaRPr lang="en-US" sz="1600" baseline="30000" dirty="0">
                        <a:solidFill>
                          <a:srgbClr val="002060"/>
                        </a:solidFill>
                      </a:endParaRPr>
                    </a:p>
                  </a:txBody>
                  <a:tcPr/>
                </a:tc>
                <a:tc>
                  <a:txBody>
                    <a:bodyPr/>
                    <a:lstStyle/>
                    <a:p>
                      <a:pPr algn="ctr"/>
                      <a:r>
                        <a:rPr lang="en-US" sz="1600" dirty="0" smtClean="0">
                          <a:solidFill>
                            <a:srgbClr val="002060"/>
                          </a:solidFill>
                        </a:rPr>
                        <a:t>122</a:t>
                      </a:r>
                      <a:endParaRPr lang="en-US" sz="1600" dirty="0">
                        <a:solidFill>
                          <a:srgbClr val="002060"/>
                        </a:solidFill>
                      </a:endParaRPr>
                    </a:p>
                  </a:txBody>
                  <a:tcPr/>
                </a:tc>
                <a:tc>
                  <a:txBody>
                    <a:bodyPr/>
                    <a:lstStyle/>
                    <a:p>
                      <a:pPr algn="ctr"/>
                      <a:r>
                        <a:rPr lang="en-US" sz="1600" dirty="0" smtClean="0">
                          <a:solidFill>
                            <a:srgbClr val="002060"/>
                          </a:solidFill>
                        </a:rPr>
                        <a:t>117</a:t>
                      </a:r>
                      <a:endParaRPr lang="en-US" sz="1600" dirty="0">
                        <a:solidFill>
                          <a:srgbClr val="002060"/>
                        </a:solidFill>
                      </a:endParaRPr>
                    </a:p>
                  </a:txBody>
                  <a:tcPr/>
                </a:tc>
                <a:tc>
                  <a:txBody>
                    <a:bodyPr/>
                    <a:lstStyle/>
                    <a:p>
                      <a:pPr algn="ctr"/>
                      <a:r>
                        <a:rPr lang="en-US" sz="1600" dirty="0" smtClean="0">
                          <a:solidFill>
                            <a:srgbClr val="002060"/>
                          </a:solidFill>
                        </a:rPr>
                        <a:t>99</a:t>
                      </a:r>
                      <a:endParaRPr lang="en-US" sz="1600" dirty="0">
                        <a:solidFill>
                          <a:srgbClr val="002060"/>
                        </a:solidFill>
                      </a:endParaRPr>
                    </a:p>
                  </a:txBody>
                  <a:tcPr/>
                </a:tc>
                <a:tc>
                  <a:txBody>
                    <a:bodyPr/>
                    <a:lstStyle/>
                    <a:p>
                      <a:pPr algn="ctr"/>
                      <a:r>
                        <a:rPr lang="en-US" sz="1600" dirty="0" smtClean="0">
                          <a:solidFill>
                            <a:srgbClr val="002060"/>
                          </a:solidFill>
                        </a:rPr>
                        <a:t>61</a:t>
                      </a:r>
                      <a:endParaRPr lang="en-US" sz="1600" dirty="0">
                        <a:solidFill>
                          <a:srgbClr val="002060"/>
                        </a:solidFill>
                      </a:endParaRPr>
                    </a:p>
                  </a:txBody>
                  <a:tcPr/>
                </a:tc>
                <a:tc>
                  <a:txBody>
                    <a:bodyPr/>
                    <a:lstStyle/>
                    <a:p>
                      <a:pPr algn="ctr"/>
                      <a:r>
                        <a:rPr lang="en-US" sz="1600" dirty="0" smtClean="0">
                          <a:solidFill>
                            <a:srgbClr val="002060"/>
                          </a:solidFill>
                        </a:rPr>
                        <a:t>77</a:t>
                      </a:r>
                      <a:endParaRPr lang="en-US" sz="1600" dirty="0">
                        <a:solidFill>
                          <a:srgbClr val="002060"/>
                        </a:solidFill>
                      </a:endParaRPr>
                    </a:p>
                  </a:txBody>
                  <a:tcPr/>
                </a:tc>
                <a:tc>
                  <a:txBody>
                    <a:bodyPr/>
                    <a:lstStyle/>
                    <a:p>
                      <a:pPr algn="ctr"/>
                      <a:r>
                        <a:rPr lang="en-US" sz="1600" dirty="0" smtClean="0">
                          <a:solidFill>
                            <a:srgbClr val="002060"/>
                          </a:solidFill>
                        </a:rPr>
                        <a:t>138-177</a:t>
                      </a:r>
                      <a:endParaRPr lang="en-US" sz="1600" dirty="0">
                        <a:solidFill>
                          <a:srgbClr val="002060"/>
                        </a:solidFill>
                      </a:endParaRPr>
                    </a:p>
                  </a:txBody>
                  <a:tcPr/>
                </a:tc>
                <a:tc>
                  <a:txBody>
                    <a:bodyPr/>
                    <a:lstStyle/>
                    <a:p>
                      <a:pPr algn="ctr"/>
                      <a:r>
                        <a:rPr lang="en-US" sz="1600" dirty="0" smtClean="0">
                          <a:solidFill>
                            <a:srgbClr val="002060"/>
                          </a:solidFill>
                        </a:rPr>
                        <a:t>94</a:t>
                      </a:r>
                      <a:endParaRPr lang="en-US" sz="1600" dirty="0">
                        <a:solidFill>
                          <a:srgbClr val="002060"/>
                        </a:solidFill>
                      </a:endParaRPr>
                    </a:p>
                  </a:txBody>
                  <a:tcPr/>
                </a:tc>
              </a:tr>
            </a:tbl>
          </a:graphicData>
        </a:graphic>
      </p:graphicFrame>
      <p:sp>
        <p:nvSpPr>
          <p:cNvPr id="8" name="TextBox 7"/>
          <p:cNvSpPr txBox="1"/>
          <p:nvPr/>
        </p:nvSpPr>
        <p:spPr>
          <a:xfrm>
            <a:off x="160317" y="3301811"/>
            <a:ext cx="4160113" cy="646331"/>
          </a:xfrm>
          <a:prstGeom prst="rect">
            <a:avLst/>
          </a:prstGeom>
          <a:noFill/>
        </p:spPr>
        <p:txBody>
          <a:bodyPr wrap="none" rtlCol="0">
            <a:spAutoFit/>
          </a:bodyPr>
          <a:lstStyle/>
          <a:p>
            <a:r>
              <a:rPr lang="en-US" sz="1200" baseline="30000" dirty="0" smtClean="0">
                <a:latin typeface="Arial" pitchFamily="34" charset="0"/>
                <a:cs typeface="Arial" pitchFamily="34" charset="0"/>
              </a:rPr>
              <a:t>1  </a:t>
            </a:r>
            <a:r>
              <a:rPr lang="en-US" sz="1200" dirty="0" smtClean="0">
                <a:latin typeface="Arial" pitchFamily="34" charset="0"/>
                <a:cs typeface="Arial" pitchFamily="34" charset="0"/>
              </a:rPr>
              <a:t>Data from Farrell et al 2006; GHG based on IPCC 100a </a:t>
            </a:r>
          </a:p>
          <a:p>
            <a:endParaRPr lang="en-US" sz="1200" dirty="0" smtClean="0">
              <a:latin typeface="Arial" pitchFamily="34" charset="0"/>
              <a:cs typeface="Arial" pitchFamily="34" charset="0"/>
            </a:endParaRPr>
          </a:p>
          <a:p>
            <a:endParaRPr lang="en-US" sz="1200" dirty="0" err="1" smtClean="0">
              <a:latin typeface="Arial" pitchFamily="34" charset="0"/>
              <a:cs typeface="Arial" pitchFamily="34" charset="0"/>
            </a:endParaRPr>
          </a:p>
        </p:txBody>
      </p:sp>
      <p:sp>
        <p:nvSpPr>
          <p:cNvPr id="9" name="TextBox 8"/>
          <p:cNvSpPr txBox="1"/>
          <p:nvPr/>
        </p:nvSpPr>
        <p:spPr>
          <a:xfrm>
            <a:off x="117775" y="3642846"/>
            <a:ext cx="8478668" cy="923330"/>
          </a:xfrm>
          <a:prstGeom prst="rect">
            <a:avLst/>
          </a:prstGeom>
          <a:noFill/>
        </p:spPr>
        <p:txBody>
          <a:bodyPr wrap="none" rtlCol="0">
            <a:spAutoFit/>
          </a:bodyPr>
          <a:lstStyle/>
          <a:p>
            <a:pPr>
              <a:buFont typeface="Arial" pitchFamily="34" charset="0"/>
              <a:buChar char="•"/>
            </a:pPr>
            <a:r>
              <a:rPr lang="en-US" dirty="0" smtClean="0">
                <a:latin typeface="Arial" pitchFamily="34" charset="0"/>
                <a:cs typeface="Arial" pitchFamily="34" charset="0"/>
              </a:rPr>
              <a:t>A survey of the literature, by NREL, indicates that there are &gt; 60 ethanol studies </a:t>
            </a:r>
          </a:p>
          <a:p>
            <a:pPr indent="111125"/>
            <a:r>
              <a:rPr lang="en-US" dirty="0" smtClean="0">
                <a:latin typeface="Arial" pitchFamily="34" charset="0"/>
                <a:cs typeface="Arial" pitchFamily="34" charset="0"/>
              </a:rPr>
              <a:t>published that use LCA to some extent.</a:t>
            </a:r>
          </a:p>
          <a:p>
            <a:pPr>
              <a:buFont typeface="Arial" pitchFamily="34" charset="0"/>
              <a:buChar char="•"/>
            </a:pPr>
            <a:r>
              <a:rPr lang="en-US" dirty="0" smtClean="0">
                <a:latin typeface="Arial" pitchFamily="34" charset="0"/>
                <a:cs typeface="Arial" pitchFamily="34" charset="0"/>
              </a:rPr>
              <a:t>Large discrepancies exist between studies.</a:t>
            </a:r>
          </a:p>
        </p:txBody>
      </p:sp>
      <p:sp>
        <p:nvSpPr>
          <p:cNvPr id="10" name="TextBox 9"/>
          <p:cNvSpPr txBox="1"/>
          <p:nvPr/>
        </p:nvSpPr>
        <p:spPr>
          <a:xfrm>
            <a:off x="0" y="875794"/>
            <a:ext cx="6340197" cy="369332"/>
          </a:xfrm>
          <a:prstGeom prst="rect">
            <a:avLst/>
          </a:prstGeom>
          <a:noFill/>
        </p:spPr>
        <p:txBody>
          <a:bodyPr wrap="none" rtlCol="0">
            <a:spAutoFit/>
          </a:bodyPr>
          <a:lstStyle/>
          <a:p>
            <a:r>
              <a:rPr lang="en-US" dirty="0" smtClean="0">
                <a:latin typeface="Arial" pitchFamily="34" charset="0"/>
                <a:cs typeface="Arial" pitchFamily="34" charset="0"/>
              </a:rPr>
              <a:t>Greenhouse gasses and net energy of corn-based ethanol </a:t>
            </a:r>
            <a:r>
              <a:rPr lang="en-US" baseline="30000" dirty="0" smtClean="0">
                <a:latin typeface="Arial" pitchFamily="34" charset="0"/>
                <a:cs typeface="Arial" pitchFamily="34" charset="0"/>
              </a:rPr>
              <a:t>1</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i="1" dirty="0" err="1" smtClean="0"/>
              <a:t>iLUC</a:t>
            </a:r>
            <a:r>
              <a:rPr lang="en-US" dirty="0" smtClean="0"/>
              <a:t> is a result of economic leakage</a:t>
            </a:r>
            <a:endParaRPr lang="en-US" dirty="0"/>
          </a:p>
        </p:txBody>
      </p:sp>
      <p:pic>
        <p:nvPicPr>
          <p:cNvPr id="1028" name="Picture 4"/>
          <p:cNvPicPr>
            <a:picLocks noGrp="1" noChangeAspect="1" noChangeArrowheads="1"/>
          </p:cNvPicPr>
          <p:nvPr>
            <p:ph idx="1"/>
          </p:nvPr>
        </p:nvPicPr>
        <p:blipFill>
          <a:blip r:embed="rId2" cstate="print"/>
          <a:stretch>
            <a:fillRect/>
          </a:stretch>
        </p:blipFill>
        <p:spPr bwMode="auto">
          <a:xfrm>
            <a:off x="1155573" y="1371600"/>
            <a:ext cx="6832854" cy="4800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LUC ranks 2</a:t>
            </a:r>
            <a:r>
              <a:rPr lang="en-US" baseline="30000" dirty="0" smtClean="0"/>
              <a:t>nd </a:t>
            </a:r>
            <a:r>
              <a:rPr lang="en-US" dirty="0" smtClean="0"/>
              <a:t>in terms of GHG emissions</a:t>
            </a:r>
            <a:endParaRPr lang="en-US" dirty="0"/>
          </a:p>
        </p:txBody>
      </p:sp>
      <p:pic>
        <p:nvPicPr>
          <p:cNvPr id="1026" name="Picture 2" descr="http://www.sankey-diagrams.com/wp-content/myfotos/o_sankey_057/wri_ghg_sankey.jpg"/>
          <p:cNvPicPr>
            <a:picLocks noChangeAspect="1" noChangeArrowheads="1"/>
          </p:cNvPicPr>
          <p:nvPr/>
        </p:nvPicPr>
        <p:blipFill>
          <a:blip r:embed="rId2" cstate="print"/>
          <a:srcRect/>
          <a:stretch>
            <a:fillRect/>
          </a:stretch>
        </p:blipFill>
        <p:spPr bwMode="auto">
          <a:xfrm>
            <a:off x="2209800" y="813480"/>
            <a:ext cx="6844746" cy="5206320"/>
          </a:xfrm>
          <a:prstGeom prst="rect">
            <a:avLst/>
          </a:prstGeom>
          <a:noFill/>
        </p:spPr>
      </p:pic>
      <p:sp>
        <p:nvSpPr>
          <p:cNvPr id="7" name="TextBox 6"/>
          <p:cNvSpPr txBox="1"/>
          <p:nvPr/>
        </p:nvSpPr>
        <p:spPr>
          <a:xfrm>
            <a:off x="0" y="3267670"/>
            <a:ext cx="6405793" cy="923330"/>
          </a:xfrm>
          <a:prstGeom prst="rect">
            <a:avLst/>
          </a:prstGeom>
          <a:noFill/>
        </p:spPr>
        <p:txBody>
          <a:bodyPr wrap="square" rtlCol="0">
            <a:spAutoFit/>
          </a:bodyPr>
          <a:lstStyle/>
          <a:p>
            <a:r>
              <a:rPr lang="en-US" dirty="0" smtClean="0"/>
              <a:t>Significant changes to </a:t>
            </a:r>
          </a:p>
          <a:p>
            <a:r>
              <a:rPr lang="en-US" dirty="0" smtClean="0"/>
              <a:t>the global agricultural </a:t>
            </a:r>
          </a:p>
          <a:p>
            <a:r>
              <a:rPr lang="en-US" dirty="0" smtClean="0"/>
              <a:t>system will affect LUC</a:t>
            </a:r>
            <a:endParaRPr lang="en-US" dirty="0"/>
          </a:p>
        </p:txBody>
      </p:sp>
      <p:sp>
        <p:nvSpPr>
          <p:cNvPr id="8" name="Right Arrow 7"/>
          <p:cNvSpPr/>
          <p:nvPr/>
        </p:nvSpPr>
        <p:spPr>
          <a:xfrm>
            <a:off x="838200" y="4343400"/>
            <a:ext cx="1371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8038"/>
          </a:xfrm>
        </p:spPr>
        <p:txBody>
          <a:bodyPr>
            <a:normAutofit/>
          </a:bodyPr>
          <a:lstStyle/>
          <a:p>
            <a:pPr algn="l"/>
            <a:r>
              <a:rPr lang="en-US" sz="3200" b="1" dirty="0" smtClean="0"/>
              <a:t>Limited Fuel Coverage of GHG</a:t>
            </a:r>
            <a:r>
              <a:rPr lang="en-US" sz="3200" b="1" baseline="-25000" dirty="0" smtClean="0"/>
              <a:t>LUC</a:t>
            </a:r>
            <a:endParaRPr lang="en-US" sz="3200" b="1" dirty="0"/>
          </a:p>
        </p:txBody>
      </p:sp>
      <p:sp>
        <p:nvSpPr>
          <p:cNvPr id="3" name="Content Placeholder 2"/>
          <p:cNvSpPr>
            <a:spLocks noGrp="1"/>
          </p:cNvSpPr>
          <p:nvPr>
            <p:ph idx="1"/>
          </p:nvPr>
        </p:nvSpPr>
        <p:spPr>
          <a:xfrm>
            <a:off x="457200" y="914400"/>
            <a:ext cx="5486400" cy="5943600"/>
          </a:xfrm>
        </p:spPr>
        <p:txBody>
          <a:bodyPr>
            <a:normAutofit/>
          </a:bodyPr>
          <a:lstStyle/>
          <a:p>
            <a:r>
              <a:rPr lang="en-US" sz="2400" b="0" dirty="0" smtClean="0">
                <a:solidFill>
                  <a:schemeClr val="accent1"/>
                </a:solidFill>
              </a:rPr>
              <a:t>Current generation biofuels - Studied extensively</a:t>
            </a:r>
          </a:p>
          <a:p>
            <a:endParaRPr lang="en-US" sz="2400" b="0" dirty="0" smtClean="0"/>
          </a:p>
          <a:p>
            <a:r>
              <a:rPr lang="en-US" sz="2400" b="0" dirty="0" smtClean="0">
                <a:solidFill>
                  <a:schemeClr val="accent1"/>
                </a:solidFill>
              </a:rPr>
              <a:t>Cellulosic biofuels – Limited Study</a:t>
            </a:r>
          </a:p>
          <a:p>
            <a:pPr lvl="1"/>
            <a:endParaRPr lang="en-US" sz="2000" dirty="0" smtClean="0"/>
          </a:p>
          <a:p>
            <a:r>
              <a:rPr lang="en-US" sz="2400" b="0" dirty="0" smtClean="0">
                <a:solidFill>
                  <a:schemeClr val="accent1"/>
                </a:solidFill>
              </a:rPr>
              <a:t>Petroleum fuels – No study could be found</a:t>
            </a:r>
          </a:p>
          <a:p>
            <a:pPr lvl="1"/>
            <a:r>
              <a:rPr lang="en-US" sz="2000" dirty="0" smtClean="0"/>
              <a:t>Limited assessment of direct land disturbance caused by conventional oil (1-4 g CO</a:t>
            </a:r>
            <a:r>
              <a:rPr lang="en-US" sz="2000" baseline="-25000" dirty="0" smtClean="0"/>
              <a:t>2</a:t>
            </a:r>
            <a:r>
              <a:rPr lang="en-US" sz="2000" dirty="0" smtClean="0"/>
              <a:t>eq MJ</a:t>
            </a:r>
            <a:r>
              <a:rPr lang="en-US" sz="2000" baseline="30000" dirty="0" smtClean="0"/>
              <a:t>-1</a:t>
            </a:r>
            <a:r>
              <a:rPr lang="en-US" sz="2000" dirty="0" smtClean="0"/>
              <a:t>) and oil sands (19.6 g CO</a:t>
            </a:r>
            <a:r>
              <a:rPr lang="en-US" sz="2000" baseline="-25000" dirty="0" smtClean="0"/>
              <a:t>2</a:t>
            </a:r>
            <a:r>
              <a:rPr lang="en-US" sz="2000" dirty="0" smtClean="0"/>
              <a:t>eq MJ</a:t>
            </a:r>
            <a:r>
              <a:rPr lang="en-US" sz="2000" baseline="30000" dirty="0" smtClean="0"/>
              <a:t>-1</a:t>
            </a:r>
            <a:r>
              <a:rPr lang="en-US" sz="2000" dirty="0" smtClean="0"/>
              <a:t>) was found.</a:t>
            </a:r>
          </a:p>
          <a:p>
            <a:pPr lvl="2"/>
            <a:r>
              <a:rPr lang="en-US" sz="1800" dirty="0" smtClean="0"/>
              <a:t>(Yeh et al. 2010 and Unnasch et al. 2009)</a:t>
            </a:r>
          </a:p>
        </p:txBody>
      </p:sp>
      <p:pic>
        <p:nvPicPr>
          <p:cNvPr id="9" name="Picture 8" descr="06453.jpg"/>
          <p:cNvPicPr>
            <a:picLocks noChangeAspect="1"/>
          </p:cNvPicPr>
          <p:nvPr/>
        </p:nvPicPr>
        <p:blipFill>
          <a:blip r:embed="rId3" cstate="print"/>
          <a:stretch>
            <a:fillRect/>
          </a:stretch>
        </p:blipFill>
        <p:spPr>
          <a:xfrm>
            <a:off x="6781800" y="2057400"/>
            <a:ext cx="2133600" cy="2667000"/>
          </a:xfrm>
          <a:prstGeom prst="rect">
            <a:avLst/>
          </a:prstGeom>
        </p:spPr>
      </p:pic>
      <p:pic>
        <p:nvPicPr>
          <p:cNvPr id="10" name="Picture 9" descr="imagesCAN9F8GM.jpg"/>
          <p:cNvPicPr>
            <a:picLocks noChangeAspect="1"/>
          </p:cNvPicPr>
          <p:nvPr/>
        </p:nvPicPr>
        <p:blipFill>
          <a:blip r:embed="rId4" cstate="print"/>
          <a:stretch>
            <a:fillRect/>
          </a:stretch>
        </p:blipFill>
        <p:spPr>
          <a:xfrm>
            <a:off x="6629400" y="4724401"/>
            <a:ext cx="2514600" cy="1667290"/>
          </a:xfrm>
          <a:prstGeom prst="rect">
            <a:avLst/>
          </a:prstGeom>
        </p:spPr>
      </p:pic>
      <p:pic>
        <p:nvPicPr>
          <p:cNvPr id="6" name="Picture 5" descr="10586.jpg"/>
          <p:cNvPicPr>
            <a:picLocks noChangeAspect="1"/>
          </p:cNvPicPr>
          <p:nvPr/>
        </p:nvPicPr>
        <p:blipFill>
          <a:blip r:embed="rId5" cstate="print"/>
          <a:stretch>
            <a:fillRect/>
          </a:stretch>
        </p:blipFill>
        <p:spPr>
          <a:xfrm>
            <a:off x="6781800" y="152400"/>
            <a:ext cx="2133600" cy="2133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LUC is not unique to biofuels</a:t>
            </a:r>
            <a:endParaRPr lang="en-US" dirty="0"/>
          </a:p>
        </p:txBody>
      </p:sp>
      <p:sp>
        <p:nvSpPr>
          <p:cNvPr id="9" name="Content Placeholder 8"/>
          <p:cNvSpPr>
            <a:spLocks noGrp="1"/>
          </p:cNvSpPr>
          <p:nvPr>
            <p:ph sz="half" idx="1"/>
          </p:nvPr>
        </p:nvSpPr>
        <p:spPr/>
        <p:txBody>
          <a:bodyPr/>
          <a:lstStyle/>
          <a:p>
            <a:endParaRPr lang="en-US"/>
          </a:p>
        </p:txBody>
      </p:sp>
      <p:sp>
        <p:nvSpPr>
          <p:cNvPr id="10" name="Content Placeholder 9"/>
          <p:cNvSpPr>
            <a:spLocks noGrp="1"/>
          </p:cNvSpPr>
          <p:nvPr>
            <p:ph sz="half" idx="2"/>
          </p:nvPr>
        </p:nvSpPr>
        <p:spPr/>
        <p:txBody>
          <a:bodyPr/>
          <a:lstStyle/>
          <a:p>
            <a:pPr>
              <a:buFont typeface="Arial" pitchFamily="34" charset="0"/>
              <a:buChar char="•"/>
            </a:pPr>
            <a:r>
              <a:rPr lang="en-US" b="0" dirty="0" smtClean="0"/>
              <a:t>Very few studies consider the LUC impacts of petroleum extraction.</a:t>
            </a:r>
          </a:p>
          <a:p>
            <a:pPr>
              <a:buFont typeface="Arial" pitchFamily="34" charset="0"/>
              <a:buChar char="•"/>
            </a:pPr>
            <a:r>
              <a:rPr lang="en-US" b="0" dirty="0" smtClean="0"/>
              <a:t>There are studies that suggest that resource extraction is the first-order cause of LUC, biofuels are a 2</a:t>
            </a:r>
            <a:r>
              <a:rPr lang="en-US" b="0" baseline="30000" dirty="0" smtClean="0"/>
              <a:t>nd</a:t>
            </a:r>
            <a:r>
              <a:rPr lang="en-US" b="0" dirty="0" smtClean="0"/>
              <a:t>-order impact.</a:t>
            </a:r>
            <a:endParaRPr lang="en-US" b="0" dirty="0"/>
          </a:p>
        </p:txBody>
      </p:sp>
      <p:pic>
        <p:nvPicPr>
          <p:cNvPr id="6146" name="Picture 2" descr="http://img.skitch.com/20090812-8851rmmarayirhhbr5wg8m9uae.jpg"/>
          <p:cNvPicPr>
            <a:picLocks noChangeAspect="1" noChangeArrowheads="1"/>
          </p:cNvPicPr>
          <p:nvPr/>
        </p:nvPicPr>
        <p:blipFill>
          <a:blip r:embed="rId2" cstate="print"/>
          <a:srcRect/>
          <a:stretch>
            <a:fillRect/>
          </a:stretch>
        </p:blipFill>
        <p:spPr bwMode="auto">
          <a:xfrm>
            <a:off x="228600" y="838200"/>
            <a:ext cx="3657600" cy="2493350"/>
          </a:xfrm>
          <a:prstGeom prst="rect">
            <a:avLst/>
          </a:prstGeom>
          <a:noFill/>
        </p:spPr>
      </p:pic>
      <p:pic>
        <p:nvPicPr>
          <p:cNvPr id="6148" name="Picture 4" descr="http://blackagendareport.com/images/stories/019/oilspill_ruined_landscape.jpg"/>
          <p:cNvPicPr>
            <a:picLocks noChangeAspect="1" noChangeArrowheads="1"/>
          </p:cNvPicPr>
          <p:nvPr/>
        </p:nvPicPr>
        <p:blipFill>
          <a:blip r:embed="rId3" cstate="print"/>
          <a:srcRect/>
          <a:stretch>
            <a:fillRect/>
          </a:stretch>
        </p:blipFill>
        <p:spPr bwMode="auto">
          <a:xfrm>
            <a:off x="304800" y="3505200"/>
            <a:ext cx="3540524" cy="2657476"/>
          </a:xfrm>
          <a:prstGeom prst="rect">
            <a:avLst/>
          </a:prstGeom>
          <a:noFill/>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LUC Modeling Platforms: Summary</a:t>
            </a:r>
            <a:endParaRPr lang="en-US" dirty="0"/>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6321" name="Object 1"/>
          <p:cNvGraphicFramePr>
            <a:graphicFrameLocks noChangeAspect="1"/>
          </p:cNvGraphicFramePr>
          <p:nvPr/>
        </p:nvGraphicFramePr>
        <p:xfrm>
          <a:off x="819150" y="923925"/>
          <a:ext cx="7505700" cy="5016500"/>
        </p:xfrm>
        <a:graphic>
          <a:graphicData uri="http://schemas.openxmlformats.org/presentationml/2006/ole">
            <p:oleObj spid="_x0000_s56321" name="Worksheet" r:id="rId3" imgW="8277106" imgH="6915150" progId="Excel.Sheet.12">
              <p:embed/>
            </p:oleObj>
          </a:graphicData>
        </a:graphic>
      </p:graphicFrame>
    </p:spTree>
  </p:cSld>
  <p:clrMapOvr>
    <a:masterClrMapping/>
  </p:clrMapOvr>
  <p:transition/>
</p:sld>
</file>

<file path=ppt/theme/theme1.xml><?xml version="1.0" encoding="utf-8"?>
<a:theme xmlns:a="http://schemas.openxmlformats.org/drawingml/2006/main" name="NA2050 meeting">
  <a:themeElements>
    <a:clrScheme name="Custom 2">
      <a:dk1>
        <a:srgbClr val="FFFFFF"/>
      </a:dk1>
      <a:lt1>
        <a:srgbClr val="0079C1"/>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NA2050 meeting</Template>
  <TotalTime>10312</TotalTime>
  <Words>2313</Words>
  <Application>Microsoft Office PowerPoint</Application>
  <PresentationFormat>On-screen Show (4:3)</PresentationFormat>
  <Paragraphs>235</Paragraphs>
  <Slides>28</Slides>
  <Notes>16</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NA2050 meeting</vt:lpstr>
      <vt:lpstr>Worksheet</vt:lpstr>
      <vt:lpstr>Slide 1</vt:lpstr>
      <vt:lpstr>Overview</vt:lpstr>
      <vt:lpstr>Sustainability Assessments Vary Considerably</vt:lpstr>
      <vt:lpstr>Sustainability Assessments Vary Considerably</vt:lpstr>
      <vt:lpstr>iLUC is a result of economic leakage</vt:lpstr>
      <vt:lpstr>LUC ranks 2nd in terms of GHG emissions</vt:lpstr>
      <vt:lpstr>Limited Fuel Coverage of GHGLUC</vt:lpstr>
      <vt:lpstr>LUC is not unique to biofuels</vt:lpstr>
      <vt:lpstr>LUC Modeling Platforms: Summary</vt:lpstr>
      <vt:lpstr>Modeled results are highly variable</vt:lpstr>
      <vt:lpstr>Variance in magnitude and sign across studies, pathways, and feedstocks</vt:lpstr>
      <vt:lpstr>NREL’s modeling strategy &amp; approach</vt:lpstr>
      <vt:lpstr>Our model captures important system interactions</vt:lpstr>
      <vt:lpstr>Land, crop, and animal classes are aggregated into larger categories</vt:lpstr>
      <vt:lpstr>Per-capita meat demand drives LUC</vt:lpstr>
      <vt:lpstr>Import/export structure seeks equilibrium</vt:lpstr>
      <vt:lpstr>Our model is data-agnostic, but has been calibrated with FOA and WAO datasets</vt:lpstr>
      <vt:lpstr>Model Results</vt:lpstr>
      <vt:lpstr>BAU results for the US and ROW</vt:lpstr>
      <vt:lpstr>BAU results for the US and ROW</vt:lpstr>
      <vt:lpstr>High food demand-US and ROW</vt:lpstr>
      <vt:lpstr>High food demand-US and ROW</vt:lpstr>
      <vt:lpstr>High biofuel demand: US and ROW</vt:lpstr>
      <vt:lpstr>High biofuel demand: US and ROW</vt:lpstr>
      <vt:lpstr>High food and biofuel demand</vt:lpstr>
      <vt:lpstr>High food and biofuel demand</vt:lpstr>
      <vt:lpstr>Available land trends across scenarios</vt:lpstr>
      <vt:lpstr>Conclusions</vt:lpstr>
    </vt:vector>
  </TitlesOfParts>
  <Company>NREL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dinman</dc:creator>
  <cp:lastModifiedBy>dinman</cp:lastModifiedBy>
  <cp:revision>121</cp:revision>
  <dcterms:created xsi:type="dcterms:W3CDTF">2012-07-11T23:24:00Z</dcterms:created>
  <dcterms:modified xsi:type="dcterms:W3CDTF">2013-05-06T16:05:24Z</dcterms:modified>
</cp:coreProperties>
</file>